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1.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2.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17" r:id="rId5"/>
    <p:sldMasterId id="2147493709" r:id="rId6"/>
    <p:sldMasterId id="2147493723" r:id="rId7"/>
    <p:sldMasterId id="2147493732" r:id="rId8"/>
    <p:sldMasterId id="2147493745" r:id="rId9"/>
    <p:sldMasterId id="2147493758" r:id="rId10"/>
    <p:sldMasterId id="2147493767" r:id="rId11"/>
    <p:sldMasterId id="2147493775" r:id="rId12"/>
    <p:sldMasterId id="2147493788" r:id="rId13"/>
    <p:sldMasterId id="2147493801" r:id="rId14"/>
    <p:sldMasterId id="2147493810" r:id="rId15"/>
    <p:sldMasterId id="2147493823" r:id="rId16"/>
  </p:sldMasterIdLst>
  <p:notesMasterIdLst>
    <p:notesMasterId r:id="rId101"/>
  </p:notesMasterIdLst>
  <p:handoutMasterIdLst>
    <p:handoutMasterId r:id="rId102"/>
  </p:handoutMasterIdLst>
  <p:sldIdLst>
    <p:sldId id="959" r:id="rId17"/>
    <p:sldId id="824" r:id="rId18"/>
    <p:sldId id="826" r:id="rId19"/>
    <p:sldId id="827" r:id="rId20"/>
    <p:sldId id="994" r:id="rId21"/>
    <p:sldId id="2142532376" r:id="rId22"/>
    <p:sldId id="427" r:id="rId23"/>
    <p:sldId id="2142532377" r:id="rId24"/>
    <p:sldId id="2142532378" r:id="rId25"/>
    <p:sldId id="2142532385" r:id="rId26"/>
    <p:sldId id="2142532414" r:id="rId27"/>
    <p:sldId id="2142532415" r:id="rId28"/>
    <p:sldId id="2142532386" r:id="rId29"/>
    <p:sldId id="2142532379" r:id="rId30"/>
    <p:sldId id="2142532380" r:id="rId31"/>
    <p:sldId id="2142532381" r:id="rId32"/>
    <p:sldId id="2142532382" r:id="rId33"/>
    <p:sldId id="2142532383" r:id="rId34"/>
    <p:sldId id="2142532387" r:id="rId35"/>
    <p:sldId id="2142532392" r:id="rId36"/>
    <p:sldId id="2142532391" r:id="rId37"/>
    <p:sldId id="995" r:id="rId38"/>
    <p:sldId id="2142532394" r:id="rId39"/>
    <p:sldId id="353" r:id="rId40"/>
    <p:sldId id="354" r:id="rId41"/>
    <p:sldId id="2142532395" r:id="rId42"/>
    <p:sldId id="2142532398" r:id="rId43"/>
    <p:sldId id="2142532399" r:id="rId44"/>
    <p:sldId id="2142532400" r:id="rId45"/>
    <p:sldId id="2142532401" r:id="rId46"/>
    <p:sldId id="2142532402" r:id="rId47"/>
    <p:sldId id="2142532403" r:id="rId48"/>
    <p:sldId id="2142532365" r:id="rId49"/>
    <p:sldId id="433" r:id="rId50"/>
    <p:sldId id="434" r:id="rId51"/>
    <p:sldId id="435" r:id="rId52"/>
    <p:sldId id="436" r:id="rId53"/>
    <p:sldId id="2142532404" r:id="rId54"/>
    <p:sldId id="2142532321" r:id="rId55"/>
    <p:sldId id="1091" r:id="rId56"/>
    <p:sldId id="1092" r:id="rId57"/>
    <p:sldId id="988" r:id="rId58"/>
    <p:sldId id="1115" r:id="rId59"/>
    <p:sldId id="2142532408" r:id="rId60"/>
    <p:sldId id="1116" r:id="rId61"/>
    <p:sldId id="2142532409" r:id="rId62"/>
    <p:sldId id="2142532405" r:id="rId63"/>
    <p:sldId id="2142532333" r:id="rId64"/>
    <p:sldId id="2142532373" r:id="rId65"/>
    <p:sldId id="2142532346" r:id="rId66"/>
    <p:sldId id="2142532347" r:id="rId67"/>
    <p:sldId id="2142532374" r:id="rId68"/>
    <p:sldId id="2142532410" r:id="rId69"/>
    <p:sldId id="384" r:id="rId70"/>
    <p:sldId id="385" r:id="rId71"/>
    <p:sldId id="2142532411" r:id="rId72"/>
    <p:sldId id="1065" r:id="rId73"/>
    <p:sldId id="397" r:id="rId74"/>
    <p:sldId id="1068" r:id="rId75"/>
    <p:sldId id="399" r:id="rId76"/>
    <p:sldId id="1101" r:id="rId77"/>
    <p:sldId id="1066" r:id="rId78"/>
    <p:sldId id="368" r:id="rId79"/>
    <p:sldId id="1118" r:id="rId80"/>
    <p:sldId id="395" r:id="rId81"/>
    <p:sldId id="396" r:id="rId82"/>
    <p:sldId id="1119" r:id="rId83"/>
    <p:sldId id="1108" r:id="rId84"/>
    <p:sldId id="402" r:id="rId85"/>
    <p:sldId id="1174" r:id="rId86"/>
    <p:sldId id="1175" r:id="rId87"/>
    <p:sldId id="1176" r:id="rId88"/>
    <p:sldId id="1110" r:id="rId89"/>
    <p:sldId id="1120" r:id="rId90"/>
    <p:sldId id="1121" r:id="rId91"/>
    <p:sldId id="1122" r:id="rId92"/>
    <p:sldId id="1117" r:id="rId93"/>
    <p:sldId id="1198" r:id="rId94"/>
    <p:sldId id="1203" r:id="rId95"/>
    <p:sldId id="1204" r:id="rId96"/>
    <p:sldId id="1199" r:id="rId97"/>
    <p:sldId id="1200" r:id="rId98"/>
    <p:sldId id="1202" r:id="rId99"/>
    <p:sldId id="1205"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65"/>
    <p:restoredTop sz="96552"/>
  </p:normalViewPr>
  <p:slideViewPr>
    <p:cSldViewPr snapToObjects="1">
      <p:cViewPr>
        <p:scale>
          <a:sx n="229" d="100"/>
          <a:sy n="229" d="100"/>
        </p:scale>
        <p:origin x="1024" y="800"/>
      </p:cViewPr>
      <p:guideLst>
        <p:guide orient="horz" pos="1620"/>
        <p:guide pos="2880"/>
      </p:guideLst>
    </p:cSldViewPr>
  </p:slideViewPr>
  <p:outlineViewPr>
    <p:cViewPr>
      <p:scale>
        <a:sx n="33" d="100"/>
        <a:sy n="33" d="100"/>
      </p:scale>
      <p:origin x="0" y="-101960"/>
    </p:cViewPr>
  </p:outlineViewPr>
  <p:notesTextViewPr>
    <p:cViewPr>
      <p:scale>
        <a:sx n="100" d="100"/>
        <a:sy n="100" d="100"/>
      </p:scale>
      <p:origin x="0" y="0"/>
    </p:cViewPr>
  </p:notesTextViewPr>
  <p:sorterViewPr>
    <p:cViewPr varScale="1">
      <p:scale>
        <a:sx n="1" d="1"/>
        <a:sy n="1" d="1"/>
      </p:scale>
      <p:origin x="0" y="-6060"/>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9.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presProps" Target="presProp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1.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3" Type="http://schemas.openxmlformats.org/officeDocument/2006/relationships/customXml" Target="../customXml/item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10/9/25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10/9/25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786714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9B5D5-02A9-724D-8CD2-6893C63F1D7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158FACE-67BD-2911-BBB8-2E68E5F2A60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3718301E-D1B3-56C2-6672-2F8CC1F0D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B22C20-D5FF-CBF4-ED10-F20B6208A3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22</a:t>
            </a:fld>
            <a:endParaRPr lang="en-US" altLang="en-US"/>
          </a:p>
        </p:txBody>
      </p:sp>
    </p:spTree>
    <p:extLst>
      <p:ext uri="{BB962C8B-B14F-4D97-AF65-F5344CB8AC3E}">
        <p14:creationId xmlns:p14="http://schemas.microsoft.com/office/powerpoint/2010/main" val="2779207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07571-DC01-5180-CBBF-AF1A3BC1BDA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FBFB4208-54E3-E299-EC81-B75814CF93C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36AC5592-FD07-A806-9989-8DAEC9D909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3D4D844D-1840-ACEA-4F69-CF055B523D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2144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CB53E9A-4F1C-4562-B43B-B5CFB7E98BB2}" type="slidenum">
              <a:rPr lang="en-US" altLang="en-US" sz="1200"/>
              <a:pPr/>
              <a:t>26</a:t>
            </a:fld>
            <a:endParaRPr lang="en-US" altLang="en-US" sz="12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02CC610-2C92-4BB3-8D98-C7E1312CA104}" type="slidenum">
              <a:rPr lang="en-US" altLang="en-US" sz="1200"/>
              <a:pPr/>
              <a:t>27</a:t>
            </a:fld>
            <a:endParaRPr lang="en-US" altLang="en-US" sz="12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844853C-1565-4D82-BAFB-17FA6226FCB3}" type="slidenum">
              <a:rPr lang="en-US" altLang="en-US" sz="1200"/>
              <a:pPr/>
              <a:t>28</a:t>
            </a:fld>
            <a:endParaRPr lang="en-US" altLang="en-US" sz="12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C5E82CE-5F33-4AA9-922C-5F54A6966317}" type="slidenum">
              <a:rPr lang="en-US" altLang="en-US" sz="1200"/>
              <a:pPr/>
              <a:t>29</a:t>
            </a:fld>
            <a:endParaRPr lang="en-US" altLang="en-US"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8449F55-0331-42F3-8185-5550FA6588AF}" type="slidenum">
              <a:rPr lang="en-US" altLang="en-US" sz="1200"/>
              <a:pPr/>
              <a:t>30</a:t>
            </a:fld>
            <a:endParaRPr lang="en-US" altLang="en-US" sz="12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1A24CF4-9A58-4D8C-8B4A-1F5B4A557C17}" type="slidenum">
              <a:rPr lang="en-US" altLang="en-US" sz="1200"/>
              <a:pPr/>
              <a:t>31</a:t>
            </a:fld>
            <a:endParaRPr lang="en-US" alt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7733CA9-4ACE-4C8E-94A6-AF7CB20743E9}" type="slidenum">
              <a:rPr lang="en-US" altLang="en-US" sz="1200"/>
              <a:pPr/>
              <a:t>32</a:t>
            </a:fld>
            <a:endParaRPr lang="en-US" altLang="en-US" sz="12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43FEB-3B34-10E8-ABAF-49CCD958D83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0AD5CB3C-9B1C-46F2-161E-3968E6979A5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D601B56B-F7B4-7408-6836-C588DE5671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4F1055D-773C-D548-A15D-D3C523D8C0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070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9736-18CD-70F8-05CE-EF6D723679E7}"/>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E887E8A4-009B-5FF5-4D87-F70D80D649F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E0705744-1AEC-8318-BAB7-DC1C30DAF9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BC54604-E64E-EAB5-CB1C-65F5CDFF0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39</a:t>
            </a:fld>
            <a:endParaRPr lang="en-US" altLang="en-US"/>
          </a:p>
        </p:txBody>
      </p:sp>
    </p:spTree>
    <p:extLst>
      <p:ext uri="{BB962C8B-B14F-4D97-AF65-F5344CB8AC3E}">
        <p14:creationId xmlns:p14="http://schemas.microsoft.com/office/powerpoint/2010/main" val="127707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09D3-1B84-132A-3696-4776C4D65073}"/>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07EC76D-3C9A-015C-0AFF-423E5584FF44}"/>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10E43B2-14D2-990E-08DE-490D1AC766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3157438-A97D-BD8D-0695-491BEBBE7C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47</a:t>
            </a:fld>
            <a:endParaRPr lang="en-US" altLang="en-US"/>
          </a:p>
        </p:txBody>
      </p:sp>
    </p:spTree>
    <p:extLst>
      <p:ext uri="{BB962C8B-B14F-4D97-AF65-F5344CB8AC3E}">
        <p14:creationId xmlns:p14="http://schemas.microsoft.com/office/powerpoint/2010/main" val="4178107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2DB9E-174F-4CA5-C7DF-C11F61297F1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595BC6A0-6C70-55B9-9C68-FA22EB8EB4F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8B98EC12-4484-89A2-DA31-7AA890116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0572F9E-9D30-B497-345B-08F0F786C3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405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412157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C4A2F-72AE-6CF2-A498-5FC4BEC7036A}"/>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1072CAF-FA7E-0808-4722-F44D2429447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9B37E733-C11B-9FAA-D11C-A5FDFBA9D0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A8C206FA-6186-8EE3-A73E-46227A153D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03636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E7871-7EEC-AEBD-F75E-F6A92EAC91D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587088B7-CF51-47DD-F034-8662CB3C7F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FCF9B8BE-CE93-03DB-5D17-CE8540E101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14A52DBA-1EC4-2BFF-E9E0-B268E59181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26824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404813" y="695325"/>
            <a:ext cx="6188075"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1173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AD16834-209D-4E76-8929-85593954169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6" name="Rectangle 2"/>
          <p:cNvSpPr>
            <a:spLocks noGrp="1" noRot="1" noChangeAspect="1" noChangeArrowheads="1" noTextEdit="1"/>
          </p:cNvSpPr>
          <p:nvPr>
            <p:ph type="sldImg"/>
          </p:nvPr>
        </p:nvSpPr>
        <p:spPr>
          <a:xfrm>
            <a:off x="1177925" y="696913"/>
            <a:ext cx="4641850" cy="3481387"/>
          </a:xfrm>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8123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06202-35EF-9D5E-FE48-0863C7836181}"/>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9EC3AAB7-CDFE-27CB-0AB6-98019BF930D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780E328-905A-7121-AE96-AB3C394D2A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6ACFEB7-2F96-635C-8C65-272A627CEC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7081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B81DE-8FD2-8833-DCDD-263249B34075}"/>
            </a:ext>
          </a:extLst>
        </p:cNvPr>
        <p:cNvGrpSpPr/>
        <p:nvPr/>
      </p:nvGrpSpPr>
      <p:grpSpPr>
        <a:xfrm>
          <a:off x="0" y="0"/>
          <a:ext cx="0" cy="0"/>
          <a:chOff x="0" y="0"/>
          <a:chExt cx="0" cy="0"/>
        </a:xfrm>
      </p:grpSpPr>
      <p:sp>
        <p:nvSpPr>
          <p:cNvPr id="30721" name="Rectangle 7">
            <a:extLst>
              <a:ext uri="{FF2B5EF4-FFF2-40B4-BE49-F238E27FC236}">
                <a16:creationId xmlns:a16="http://schemas.microsoft.com/office/drawing/2014/main" id="{CCA43C1C-8A59-881C-E03D-B9921C974A17}"/>
              </a:ext>
            </a:extLst>
          </p:cNvPr>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E3BFCD-61F2-489C-9C66-EB1B41452C5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2" name="Rectangle 2">
            <a:extLst>
              <a:ext uri="{FF2B5EF4-FFF2-40B4-BE49-F238E27FC236}">
                <a16:creationId xmlns:a16="http://schemas.microsoft.com/office/drawing/2014/main" id="{250BDF28-171D-4D2A-FD0F-8BBEE2D0D8F4}"/>
              </a:ext>
            </a:extLst>
          </p:cNvPr>
          <p:cNvSpPr>
            <a:spLocks noGrp="1" noRot="1" noChangeAspect="1" noChangeArrowheads="1" noTextEdit="1"/>
          </p:cNvSpPr>
          <p:nvPr>
            <p:ph type="sldImg"/>
          </p:nvPr>
        </p:nvSpPr>
        <p:spPr>
          <a:xfrm>
            <a:off x="404813" y="696913"/>
            <a:ext cx="6188075" cy="3481387"/>
          </a:xfrm>
          <a:ln/>
        </p:spPr>
      </p:sp>
      <p:sp>
        <p:nvSpPr>
          <p:cNvPr id="30723" name="Rectangle 3">
            <a:extLst>
              <a:ext uri="{FF2B5EF4-FFF2-40B4-BE49-F238E27FC236}">
                <a16:creationId xmlns:a16="http://schemas.microsoft.com/office/drawing/2014/main" id="{4ACEBB04-F5EB-B8EE-C65E-855475D0E3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44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31896-8D08-382B-4784-9507683BFC81}"/>
            </a:ext>
          </a:extLst>
        </p:cNvPr>
        <p:cNvGrpSpPr/>
        <p:nvPr/>
      </p:nvGrpSpPr>
      <p:grpSpPr>
        <a:xfrm>
          <a:off x="0" y="0"/>
          <a:ext cx="0" cy="0"/>
          <a:chOff x="0" y="0"/>
          <a:chExt cx="0" cy="0"/>
        </a:xfrm>
      </p:grpSpPr>
      <p:sp>
        <p:nvSpPr>
          <p:cNvPr id="103426" name="Rectangle 7">
            <a:extLst>
              <a:ext uri="{FF2B5EF4-FFF2-40B4-BE49-F238E27FC236}">
                <a16:creationId xmlns:a16="http://schemas.microsoft.com/office/drawing/2014/main" id="{EB25F3DB-8180-5746-55DB-2403014AB1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5B977A4-0CF7-49CC-8CC4-1EEE95D117D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7" name="Rectangle 2">
            <a:extLst>
              <a:ext uri="{FF2B5EF4-FFF2-40B4-BE49-F238E27FC236}">
                <a16:creationId xmlns:a16="http://schemas.microsoft.com/office/drawing/2014/main" id="{A2F22C0D-B9BD-FBE0-464A-4D5E4BE86D8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55B32AF-C589-FD69-0F66-B99188A5BA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89665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CC759-256C-68D0-A58B-26B791EDED9C}"/>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BF63F7E-F010-27C5-712A-164E8618F5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C3D03F42-DC1B-FE98-8D7B-DF913D43B9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65354D31-EEF4-9B3D-C004-CCDC87146C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88747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112118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0050758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4185350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324798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41590495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29639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6320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10/9/25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42284574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10/9/25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6234408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3786884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20254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5977767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8233570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8602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23524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4914681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461176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7322616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9411133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5917838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82807228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440175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844510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425359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238330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009752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36369526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2815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2080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10/9/25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41808020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10/9/25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4124913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598990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3268517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6797510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cxnSp>
        <p:nvCxnSpPr>
          <p:cNvPr id="7" name="Straight Connector 6"/>
          <p:cNvCxnSpPr>
            <a:cxnSpLocks noChangeShapeType="1"/>
          </p:cNvCxnSpPr>
          <p:nvPr userDrawn="1"/>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785224939"/>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740422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15929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997637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5284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29628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26472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0837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77985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68383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261805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057122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9887877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261859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202336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141552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4317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23725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5173898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254123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314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653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10/9/25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701549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10/9/25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5268720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2475024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300646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323051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10/9/25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15530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39929843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5394717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351064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24666868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3169296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38979414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36281958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22406408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197074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10/9/25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2287777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29197916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01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9134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429243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727457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455176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566756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046588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6896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5306896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5409169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9665007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62228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0759579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598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1941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10/9/25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437411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10/9/25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9324261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16599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69336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6049260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4704635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14512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1640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10/9/25</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789084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10/9/25</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604846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4612491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10/9/25</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981899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489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12054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697716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6890582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2229007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838465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865007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1363829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6176133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14632610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591979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4093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6150108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1882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57893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793806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358622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488861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861910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4207362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81641992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37066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10.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image" Target="../media/image2.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10" Type="http://schemas.openxmlformats.org/officeDocument/2006/relationships/image" Target="../media/image1.emf"/><Relationship Id="rId4" Type="http://schemas.openxmlformats.org/officeDocument/2006/relationships/slideLayout" Target="../slideLayouts/slideLayout106.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theme" Target="../theme/theme12.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image" Target="../media/image2.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10" Type="http://schemas.openxmlformats.org/officeDocument/2006/relationships/image" Target="../media/image1.emf"/><Relationship Id="rId4" Type="http://schemas.openxmlformats.org/officeDocument/2006/relationships/slideLayout" Target="../slideLayouts/slideLayout126.xml"/><Relationship Id="rId9"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1.emf"/><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2.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10" Type="http://schemas.openxmlformats.org/officeDocument/2006/relationships/image" Target="../media/image1.emf"/><Relationship Id="rId4" Type="http://schemas.openxmlformats.org/officeDocument/2006/relationships/slideLayout" Target="../slideLayouts/slideLayout6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9"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heme" Target="../theme/theme9.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5: ER(4), Relational(4), SQL(4)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55584"/>
      </p:ext>
    </p:extLst>
  </p:cSld>
  <p:clrMap bg1="lt1" tx1="dk1" bg2="lt2" tx2="dk2" accent1="accent1" accent2="accent2" accent3="accent3" accent4="accent4" accent5="accent5" accent6="accent6" hlink="hlink" folHlink="folHlink"/>
  <p:sldLayoutIdLst>
    <p:sldLayoutId id="2147493789" r:id="rId1"/>
    <p:sldLayoutId id="2147493790" r:id="rId2"/>
    <p:sldLayoutId id="2147493791" r:id="rId3"/>
    <p:sldLayoutId id="2147493792" r:id="rId4"/>
    <p:sldLayoutId id="2147493793" r:id="rId5"/>
    <p:sldLayoutId id="2147493794" r:id="rId6"/>
    <p:sldLayoutId id="2147493795" r:id="rId7"/>
    <p:sldLayoutId id="2147493796" r:id="rId8"/>
    <p:sldLayoutId id="2147493797" r:id="rId9"/>
    <p:sldLayoutId id="2147493798" r:id="rId10"/>
    <p:sldLayoutId id="2147493799" r:id="rId11"/>
    <p:sldLayoutId id="21474938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231053197"/>
      </p:ext>
    </p:extLst>
  </p:cSld>
  <p:clrMap bg1="lt1" tx1="dk1" bg2="lt2" tx2="dk2" accent1="accent1" accent2="accent2" accent3="accent3" accent4="accent4" accent5="accent5" accent6="accent6" hlink="hlink" folHlink="folHlink"/>
  <p:sldLayoutIdLst>
    <p:sldLayoutId id="2147493802" r:id="rId1"/>
    <p:sldLayoutId id="2147493803" r:id="rId2"/>
    <p:sldLayoutId id="2147493804" r:id="rId3"/>
    <p:sldLayoutId id="2147493805" r:id="rId4"/>
    <p:sldLayoutId id="2147493806" r:id="rId5"/>
    <p:sldLayoutId id="2147493807" r:id="rId6"/>
    <p:sldLayoutId id="2147493808" r:id="rId7"/>
    <p:sldLayoutId id="2147493809"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583808"/>
      </p:ext>
    </p:extLst>
  </p:cSld>
  <p:clrMap bg1="lt1" tx1="dk1" bg2="lt2" tx2="dk2" accent1="accent1" accent2="accent2" accent3="accent3" accent4="accent4" accent5="accent5" accent6="accent6" hlink="hlink" folHlink="folHlink"/>
  <p:sldLayoutIdLst>
    <p:sldLayoutId id="2147493811" r:id="rId1"/>
    <p:sldLayoutId id="2147493812" r:id="rId2"/>
    <p:sldLayoutId id="2147493813" r:id="rId3"/>
    <p:sldLayoutId id="2147493814" r:id="rId4"/>
    <p:sldLayoutId id="2147493815" r:id="rId5"/>
    <p:sldLayoutId id="2147493816" r:id="rId6"/>
    <p:sldLayoutId id="2147493817" r:id="rId7"/>
    <p:sldLayoutId id="2147493818" r:id="rId8"/>
    <p:sldLayoutId id="2147493819" r:id="rId9"/>
    <p:sldLayoutId id="2147493820" r:id="rId10"/>
    <p:sldLayoutId id="2147493821" r:id="rId11"/>
    <p:sldLayoutId id="214749382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W4111_002_2025_1 - Lecture 6: ER(5), Relational(5), SQL(5)		</a:t>
            </a:r>
            <a:r>
              <a:rPr lang="de-DE" altLang="en-US" sz="900" i="1" dirty="0">
                <a:solidFill>
                  <a:schemeClr val="bg1"/>
                </a:solidFill>
              </a:rPr>
              <a:t>© Donald F. Ferguson, 2054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200738056"/>
      </p:ext>
    </p:extLst>
  </p:cSld>
  <p:clrMap bg1="lt1" tx1="dk1" bg2="lt2" tx2="dk2" accent1="accent1" accent2="accent2" accent3="accent3" accent4="accent4" accent5="accent5" accent6="accent6" hlink="hlink" folHlink="folHlink"/>
  <p:sldLayoutIdLst>
    <p:sldLayoutId id="2147493824" r:id="rId1"/>
    <p:sldLayoutId id="2147493825" r:id="rId2"/>
    <p:sldLayoutId id="2147493826" r:id="rId3"/>
    <p:sldLayoutId id="2147493827" r:id="rId4"/>
    <p:sldLayoutId id="2147493828" r:id="rId5"/>
    <p:sldLayoutId id="2147493829" r:id="rId6"/>
    <p:sldLayoutId id="2147493830" r:id="rId7"/>
    <p:sldLayoutId id="21474938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677385"/>
      </p:ext>
    </p:extLst>
  </p:cSld>
  <p:clrMap bg1="lt1" tx1="dk1" bg2="lt2" tx2="dk2" accent1="accent1" accent2="accent2" accent3="accent3" accent4="accent4" accent5="accent5" accent6="accent6" hlink="hlink" folHlink="folHlink"/>
  <p:sldLayoutIdLst>
    <p:sldLayoutId id="2147493618" r:id="rId1"/>
    <p:sldLayoutId id="2147493619" r:id="rId2"/>
    <p:sldLayoutId id="2147493620" r:id="rId3"/>
    <p:sldLayoutId id="2147493621" r:id="rId4"/>
    <p:sldLayoutId id="2147493622" r:id="rId5"/>
    <p:sldLayoutId id="2147493623" r:id="rId6"/>
    <p:sldLayoutId id="2147493624" r:id="rId7"/>
    <p:sldLayoutId id="2147493625" r:id="rId8"/>
    <p:sldLayoutId id="2147493626" r:id="rId9"/>
    <p:sldLayoutId id="2147493627" r:id="rId10"/>
    <p:sldLayoutId id="2147493628" r:id="rId11"/>
    <p:sldLayoutId id="214749362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018310"/>
      </p:ext>
    </p:extLst>
  </p:cSld>
  <p:clrMap bg1="lt1" tx1="dk1" bg2="lt2" tx2="dk2" accent1="accent1" accent2="accent2" accent3="accent3" accent4="accent4" accent5="accent5" accent6="accent6" hlink="hlink" folHlink="folHlink"/>
  <p:sldLayoutIdLst>
    <p:sldLayoutId id="2147493710" r:id="rId1"/>
    <p:sldLayoutId id="2147493711" r:id="rId2"/>
    <p:sldLayoutId id="2147493713" r:id="rId3"/>
    <p:sldLayoutId id="2147493714" r:id="rId4"/>
    <p:sldLayoutId id="2147493715" r:id="rId5"/>
    <p:sldLayoutId id="2147493716" r:id="rId6"/>
    <p:sldLayoutId id="2147493717" r:id="rId7"/>
    <p:sldLayoutId id="2147493718" r:id="rId8"/>
    <p:sldLayoutId id="2147493719" r:id="rId9"/>
    <p:sldLayoutId id="2147493720" r:id="rId10"/>
    <p:sldLayoutId id="2147493721" r:id="rId11"/>
    <p:sldLayoutId id="2147493722"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6: ER, Relational, SQL V,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468149170"/>
      </p:ext>
    </p:extLst>
  </p:cSld>
  <p:clrMap bg1="lt1" tx1="dk1" bg2="lt2" tx2="dk2" accent1="accent1" accent2="accent2" accent3="accent3" accent4="accent4" accent5="accent5" accent6="accent6" hlink="hlink" folHlink="folHlink"/>
  <p:sldLayoutIdLst>
    <p:sldLayoutId id="2147493724" r:id="rId1"/>
    <p:sldLayoutId id="2147493725" r:id="rId2"/>
    <p:sldLayoutId id="2147493726" r:id="rId3"/>
    <p:sldLayoutId id="2147493727" r:id="rId4"/>
    <p:sldLayoutId id="2147493728" r:id="rId5"/>
    <p:sldLayoutId id="2147493729" r:id="rId6"/>
    <p:sldLayoutId id="2147493730" r:id="rId7"/>
    <p:sldLayoutId id="214749373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8"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4"/>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981307"/>
      </p:ext>
    </p:extLst>
  </p:cSld>
  <p:clrMap bg1="lt1" tx1="dk1" bg2="lt2" tx2="dk2" accent1="accent1" accent2="accent2" accent3="accent3" accent4="accent4" accent5="accent5" accent6="accent6" hlink="hlink" folHlink="folHlink"/>
  <p:sldLayoutIdLst>
    <p:sldLayoutId id="2147493733" r:id="rId1"/>
    <p:sldLayoutId id="2147493734" r:id="rId2"/>
    <p:sldLayoutId id="2147493735" r:id="rId3"/>
    <p:sldLayoutId id="2147493736" r:id="rId4"/>
    <p:sldLayoutId id="2147493737" r:id="rId5"/>
    <p:sldLayoutId id="2147493738" r:id="rId6"/>
    <p:sldLayoutId id="2147493739" r:id="rId7"/>
    <p:sldLayoutId id="2147493740" r:id="rId8"/>
    <p:sldLayoutId id="2147493741" r:id="rId9"/>
    <p:sldLayoutId id="2147493742" r:id="rId10"/>
    <p:sldLayoutId id="2147493743" r:id="rId11"/>
    <p:sldLayoutId id="214749374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192421"/>
      </p:ext>
    </p:extLst>
  </p:cSld>
  <p:clrMap bg1="lt1" tx1="dk1" bg2="lt2" tx2="dk2" accent1="accent1" accent2="accent2" accent3="accent3" accent4="accent4" accent5="accent5" accent6="accent6" hlink="hlink" folHlink="folHlink"/>
  <p:sldLayoutIdLst>
    <p:sldLayoutId id="2147493746" r:id="rId1"/>
    <p:sldLayoutId id="2147493747" r:id="rId2"/>
    <p:sldLayoutId id="2147493748" r:id="rId3"/>
    <p:sldLayoutId id="2147493749" r:id="rId4"/>
    <p:sldLayoutId id="2147493750" r:id="rId5"/>
    <p:sldLayoutId id="2147493751" r:id="rId6"/>
    <p:sldLayoutId id="2147493752" r:id="rId7"/>
    <p:sldLayoutId id="2147493753" r:id="rId8"/>
    <p:sldLayoutId id="2147493754" r:id="rId9"/>
    <p:sldLayoutId id="2147493755" r:id="rId10"/>
    <p:sldLayoutId id="2147493756" r:id="rId11"/>
    <p:sldLayoutId id="214749375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5: ER, Relational, SQL (IV)</a:t>
            </a:r>
            <a:br>
              <a:rPr lang="en-US" altLang="en-US" sz="1050" i="1" baseline="0" dirty="0">
                <a:solidFill>
                  <a:schemeClr val="bg1"/>
                </a:solidFill>
              </a:rPr>
            </a:b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640663930"/>
      </p:ext>
    </p:extLst>
  </p:cSld>
  <p:clrMap bg1="lt1" tx1="dk1" bg2="lt2" tx2="dk2" accent1="accent1" accent2="accent2" accent3="accent3" accent4="accent4" accent5="accent5" accent6="accent6" hlink="hlink" folHlink="folHlink"/>
  <p:sldLayoutIdLst>
    <p:sldLayoutId id="2147493759" r:id="rId1"/>
    <p:sldLayoutId id="2147493760" r:id="rId2"/>
    <p:sldLayoutId id="2147493761" r:id="rId3"/>
    <p:sldLayoutId id="2147493762" r:id="rId4"/>
    <p:sldLayoutId id="2147493763" r:id="rId5"/>
    <p:sldLayoutId id="2147493764" r:id="rId6"/>
    <p:sldLayoutId id="2147493765" r:id="rId7"/>
    <p:sldLayoutId id="214749376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0EE15EB3-3077-C740-8089-CCA1B2033312}" type="slidenum">
              <a:rPr lang="en-US" altLang="en-US" sz="1050" b="1">
                <a:solidFill>
                  <a:schemeClr val="bg1"/>
                </a:solidFill>
              </a: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(F24): </a:t>
            </a:r>
            <a:r>
              <a:rPr lang="en-US" altLang="en-US" sz="1050" i="1" dirty="0">
                <a:solidFill>
                  <a:schemeClr val="bg1"/>
                </a:solidFill>
              </a:rPr>
              <a:t>Lecture 6 – ER(5), Relational(5), SQL (5)</a:t>
            </a:r>
            <a:br>
              <a:rPr lang="en-US" altLang="en-US" sz="1050" i="1" baseline="0" dirty="0">
                <a:solidFill>
                  <a:schemeClr val="bg1"/>
                </a:solidFill>
              </a:rPr>
            </a:br>
            <a:r>
              <a:rPr lang="de-DE" altLang="en-US" sz="900" i="1" dirty="0">
                <a:solidFill>
                  <a:schemeClr val="bg1"/>
                </a:solidFill>
              </a:rPr>
              <a:t>© Donald F. Ferguson, 2025</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89704489"/>
      </p:ext>
    </p:extLst>
  </p:cSld>
  <p:clrMap bg1="lt1" tx1="dk1" bg2="lt2" tx2="dk2" accent1="accent1" accent2="accent2" accent3="accent3" accent4="accent4" accent5="accent5" accent6="accent6" hlink="hlink" folHlink="folHlink"/>
  <p:sldLayoutIdLst>
    <p:sldLayoutId id="2147493768" r:id="rId1"/>
    <p:sldLayoutId id="2147493769" r:id="rId2"/>
    <p:sldLayoutId id="2147493770" r:id="rId3"/>
    <p:sldLayoutId id="2147493771" r:id="rId4"/>
    <p:sldLayoutId id="2147493772" r:id="rId5"/>
    <p:sldLayoutId id="2147493773" r:id="rId6"/>
    <p:sldLayoutId id="2147493774"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7587731"/>
      </p:ext>
    </p:extLst>
  </p:cSld>
  <p:clrMap bg1="lt1" tx1="dk1" bg2="lt2" tx2="dk2" accent1="accent1" accent2="accent2" accent3="accent3" accent4="accent4" accent5="accent5" accent6="accent6" hlink="hlink" folHlink="folHlink"/>
  <p:sldLayoutIdLst>
    <p:sldLayoutId id="2147493776" r:id="rId1"/>
    <p:sldLayoutId id="2147493777" r:id="rId2"/>
    <p:sldLayoutId id="2147493778" r:id="rId3"/>
    <p:sldLayoutId id="2147493779" r:id="rId4"/>
    <p:sldLayoutId id="2147493780" r:id="rId5"/>
    <p:sldLayoutId id="2147493781" r:id="rId6"/>
    <p:sldLayoutId id="2147493782" r:id="rId7"/>
    <p:sldLayoutId id="2147493783" r:id="rId8"/>
    <p:sldLayoutId id="2147493784" r:id="rId9"/>
    <p:sldLayoutId id="2147493785" r:id="rId10"/>
    <p:sldLayoutId id="2147493786" r:id="rId11"/>
    <p:sldLayoutId id="214749378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3" Type="http://schemas.openxmlformats.org/officeDocument/2006/relationships/hyperlink" Target="https://dev.mysql.com/doc/refman/8.4/en/system-schema.html" TargetMode="External"/><Relationship Id="rId2" Type="http://schemas.openxmlformats.org/officeDocument/2006/relationships/image" Target="../media/image7.png"/><Relationship Id="rId1" Type="http://schemas.openxmlformats.org/officeDocument/2006/relationships/slideLayout" Target="../slideLayouts/slideLayout72.xml"/><Relationship Id="rId4" Type="http://schemas.openxmlformats.org/officeDocument/2006/relationships/hyperlink" Target="https://dev.mysql.com/doc/refman/8.4/en/sys-schema.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Database_catalog" TargetMode="External"/><Relationship Id="rId2" Type="http://schemas.openxmlformats.org/officeDocument/2006/relationships/hyperlink" Target="https://en.wikipedia.org/wiki/Metadata" TargetMode="Externa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3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1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3.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2.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2.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110.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2.xml"/></Relationships>
</file>

<file path=ppt/slides/_rels/slide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92.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2.xml"/></Relationships>
</file>

<file path=ppt/slides/_rels/slide7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92.xml"/><Relationship Id="rId4" Type="http://schemas.openxmlformats.org/officeDocument/2006/relationships/image" Target="../media/image1.emf"/></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2" y="1"/>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2025</a:t>
            </a:r>
            <a:br>
              <a:rPr lang="en-US" altLang="en-US" sz="3200" i="1" dirty="0"/>
            </a:br>
            <a:r>
              <a:rPr lang="en-US" altLang="en-US" sz="2800" i="1" dirty="0"/>
              <a:t>Lecture 5: ER(4), Relational(4), SQL(4)</a:t>
            </a:r>
            <a:endParaRPr lang="en-US" altLang="en-US" sz="3200" i="1" dirty="0"/>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2025</a:t>
            </a:r>
          </a:p>
        </p:txBody>
      </p:sp>
    </p:spTree>
    <p:extLst>
      <p:ext uri="{BB962C8B-B14F-4D97-AF65-F5344CB8AC3E}">
        <p14:creationId xmlns:p14="http://schemas.microsoft.com/office/powerpoint/2010/main" val="3078825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38F40-AB90-0C88-86CE-A43A0A072EA0}"/>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2AE42EDB-035C-110A-1ABB-C852019B5DD3}"/>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E3D04E75-D450-5384-A3E7-6BAEDC2BA7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EBA80957-73C6-318B-2DF7-D96EB8DD347B}"/>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011BB87-E8FA-E6ED-3426-2C318AD21C72}"/>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1: Information Rule</a:t>
            </a:r>
            <a:b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The data stored in a database, may it be user data or metadata, must be a value of some table cell. Everything in a database must be stored in a table format.</a:t>
            </a:r>
            <a:endPar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0" marR="0" lvl="0" indent="0" defTabSz="457200" rtl="0" eaLnBrk="1" fontAlgn="base" latinLnBrk="0" hangingPunct="1">
              <a:lnSpc>
                <a:spcPct val="100000"/>
              </a:lnSpc>
              <a:spcBef>
                <a:spcPct val="20000"/>
              </a:spcBef>
              <a:spcAft>
                <a:spcPct val="0"/>
              </a:spcAft>
              <a:buClrTx/>
              <a:buSzTx/>
              <a:buFont typeface="Arial" charset="0"/>
              <a:buNone/>
              <a:tabLst/>
              <a:defRPr/>
            </a:pP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a:p>
            <a:pPr marL="0" marR="0" lvl="0" indent="0" defTabSz="457200" rtl="0" eaLnBrk="1" fontAlgn="base" latinLnBrk="0" hangingPunct="1">
              <a:lnSpc>
                <a:spcPct val="100000"/>
              </a:lnSpc>
              <a:spcBef>
                <a:spcPct val="20000"/>
              </a:spcBef>
              <a:spcAft>
                <a:spcPct val="0"/>
              </a:spcAft>
              <a:buClrTx/>
              <a:buSzTx/>
              <a:buFont typeface="Arial" charset="0"/>
              <a:buNone/>
              <a:tabLst/>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4: Active Online Catalog</a:t>
            </a:r>
          </a:p>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The structure description of the entire database must be stored in an online catalog, known as data dictionary, which can be accessed by authorized users. Users can use the same query language to access the catalog which they use to access the database itself.</a:t>
            </a: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4" name="TextBox 9">
            <a:extLst>
              <a:ext uri="{FF2B5EF4-FFF2-40B4-BE49-F238E27FC236}">
                <a16:creationId xmlns:a16="http://schemas.microsoft.com/office/drawing/2014/main" id="{7E0DF018-202F-BF6F-996E-BCB249661E91}"/>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10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71530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1C1715-97F1-E87E-24D5-B37711C9A497}"/>
              </a:ext>
            </a:extLst>
          </p:cNvPr>
          <p:cNvSpPr>
            <a:spLocks noGrp="1"/>
          </p:cNvSpPr>
          <p:nvPr>
            <p:ph idx="1"/>
          </p:nvPr>
        </p:nvSpPr>
        <p:spPr/>
        <p:txBody>
          <a:bodyPr/>
          <a:lstStyle/>
          <a:p>
            <a:r>
              <a:rPr lang="en-US" sz="1800" dirty="0"/>
              <a:t>Rule 1: Information Rule – The data stored in a database, may it be user data or metadata, must be a value of some table cell. Everything in a database must be stored in a table format.</a:t>
            </a:r>
          </a:p>
          <a:p>
            <a:r>
              <a:rPr lang="en-US" sz="1800" dirty="0"/>
              <a:t>We have seen that all user application data is stored in tables.</a:t>
            </a:r>
            <a:br>
              <a:rPr lang="en-US" sz="1800" dirty="0"/>
            </a:br>
            <a:r>
              <a:rPr lang="en-US" sz="1800" dirty="0"/>
              <a:t>We will see metadata in a minute through the </a:t>
            </a:r>
            <a:r>
              <a:rPr lang="en-US" sz="1800" i="1" dirty="0"/>
              <a:t>online catalog.</a:t>
            </a:r>
          </a:p>
          <a:p>
            <a:r>
              <a:rPr lang="en-US" sz="1800" dirty="0"/>
              <a:t>What other data is there? Every database implementation handles this differently.</a:t>
            </a:r>
          </a:p>
          <a:p>
            <a:r>
              <a:rPr lang="en-US" sz="1800" dirty="0"/>
              <a:t>MySQL has 3 schemas/databases that you have seen but not examine.</a:t>
            </a:r>
          </a:p>
          <a:p>
            <a:pPr lvl="1"/>
            <a:r>
              <a:rPr lang="en-US" sz="1600" i="1" dirty="0" err="1"/>
              <a:t>information_schema</a:t>
            </a:r>
            <a:r>
              <a:rPr lang="en-US" sz="1600" i="1" dirty="0"/>
              <a:t> </a:t>
            </a:r>
            <a:r>
              <a:rPr lang="en-US" sz="1600" dirty="0"/>
              <a:t>(is the catalog, which we will discuss in a minute).</a:t>
            </a:r>
            <a:endParaRPr lang="en-US" sz="1600" i="1" dirty="0"/>
          </a:p>
          <a:p>
            <a:pPr lvl="1"/>
            <a:r>
              <a:rPr lang="en-US" sz="1600" i="1" dirty="0"/>
              <a:t>sys</a:t>
            </a:r>
          </a:p>
          <a:p>
            <a:pPr lvl="1"/>
            <a:r>
              <a:rPr lang="en-US" sz="1600" i="1" dirty="0" err="1"/>
              <a:t>mysql</a:t>
            </a:r>
            <a:endParaRPr lang="en-US" sz="1600" i="1" dirty="0"/>
          </a:p>
          <a:p>
            <a:pPr marL="457200" lvl="1" indent="0">
              <a:buNone/>
            </a:pPr>
            <a:r>
              <a:rPr lang="en-US" sz="1600" i="1" dirty="0"/>
              <a:t>That contain a mix of metadata, security information, configuration and performance data, … …</a:t>
            </a:r>
          </a:p>
          <a:p>
            <a:pPr indent="-285750"/>
            <a:r>
              <a:rPr lang="en-US" sz="1800" i="1" dirty="0"/>
              <a:t>	</a:t>
            </a:r>
            <a:r>
              <a:rPr lang="en-US" sz="1800" i="1" dirty="0">
                <a:solidFill>
                  <a:srgbClr val="FF0000"/>
                </a:solidFill>
              </a:rPr>
              <a:t>Show the schema in </a:t>
            </a:r>
            <a:r>
              <a:rPr lang="en-US" sz="1800" i="1" dirty="0" err="1">
                <a:solidFill>
                  <a:srgbClr val="FF0000"/>
                </a:solidFill>
              </a:rPr>
              <a:t>DataGrip</a:t>
            </a:r>
            <a:r>
              <a:rPr lang="en-US" sz="1800" i="1" dirty="0">
                <a:solidFill>
                  <a:srgbClr val="FF0000"/>
                </a:solidFill>
              </a:rPr>
              <a:t>.</a:t>
            </a:r>
            <a:endParaRPr lang="en-US" sz="1800" i="1" dirty="0"/>
          </a:p>
          <a:p>
            <a:endParaRPr lang="en-US" sz="1800" dirty="0"/>
          </a:p>
        </p:txBody>
      </p:sp>
      <p:sp>
        <p:nvSpPr>
          <p:cNvPr id="3" name="Title 2">
            <a:extLst>
              <a:ext uri="{FF2B5EF4-FFF2-40B4-BE49-F238E27FC236}">
                <a16:creationId xmlns:a16="http://schemas.microsoft.com/office/drawing/2014/main" id="{B50BC0B7-C87D-BE30-B389-C81A016D7199}"/>
              </a:ext>
            </a:extLst>
          </p:cNvPr>
          <p:cNvSpPr>
            <a:spLocks noGrp="1"/>
          </p:cNvSpPr>
          <p:nvPr>
            <p:ph type="title"/>
          </p:nvPr>
        </p:nvSpPr>
        <p:spPr/>
        <p:txBody>
          <a:bodyPr/>
          <a:lstStyle/>
          <a:p>
            <a:r>
              <a:rPr lang="en-US" dirty="0"/>
              <a:t>Rule 1 – Information Rule</a:t>
            </a:r>
          </a:p>
        </p:txBody>
      </p:sp>
    </p:spTree>
    <p:extLst>
      <p:ext uri="{BB962C8B-B14F-4D97-AF65-F5344CB8AC3E}">
        <p14:creationId xmlns:p14="http://schemas.microsoft.com/office/powerpoint/2010/main" val="1637080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B1E809-231C-82B0-E6A3-23C0A873F0ED}"/>
              </a:ext>
            </a:extLst>
          </p:cNvPr>
          <p:cNvSpPr>
            <a:spLocks noGrp="1"/>
          </p:cNvSpPr>
          <p:nvPr>
            <p:ph idx="1"/>
          </p:nvPr>
        </p:nvSpPr>
        <p:spPr/>
        <p:txBody>
          <a:bodyPr/>
          <a:lstStyle/>
          <a:p>
            <a:r>
              <a:rPr lang="en-US" dirty="0"/>
              <a:t>sys</a:t>
            </a: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sys_config</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host_summary</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session</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sys</a:t>
            </a:r>
            <a:r>
              <a:rPr lang="en-US" sz="1600" dirty="0" err="1">
                <a:solidFill>
                  <a:srgbClr val="080808"/>
                </a:solidFill>
                <a:effectLst/>
                <a:latin typeface="JetBrains Mono"/>
              </a:rPr>
              <a:t>.</a:t>
            </a:r>
            <a:r>
              <a:rPr lang="en-US" sz="1600" dirty="0" err="1">
                <a:solidFill>
                  <a:srgbClr val="000000"/>
                </a:solidFill>
                <a:effectLst/>
                <a:latin typeface="JetBrains Mono"/>
              </a:rPr>
              <a:t>user_summary</a:t>
            </a:r>
            <a:r>
              <a:rPr lang="en-US" sz="1600" dirty="0">
                <a:solidFill>
                  <a:srgbClr val="080808"/>
                </a:solidFill>
                <a:effectLst/>
                <a:latin typeface="JetBrains Mono"/>
              </a:rPr>
              <a:t>;</a:t>
            </a:r>
          </a:p>
          <a:p>
            <a:r>
              <a:rPr lang="en-US" sz="1800" dirty="0" err="1">
                <a:solidFill>
                  <a:srgbClr val="080808"/>
                </a:solidFill>
                <a:latin typeface="JetBrains Mono"/>
              </a:rPr>
              <a:t>mysql</a:t>
            </a:r>
            <a:endParaRPr lang="en-US" sz="18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help_topic</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user</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default_roles</a:t>
            </a:r>
            <a:r>
              <a:rPr lang="en-US" sz="1600" dirty="0">
                <a:solidFill>
                  <a:srgbClr val="080808"/>
                </a:solidFill>
                <a:effectLst/>
                <a:latin typeface="JetBrains Mono"/>
              </a:rPr>
              <a:t>;</a:t>
            </a:r>
            <a:endParaRPr lang="en-US" sz="1600" dirty="0">
              <a:solidFill>
                <a:srgbClr val="080808"/>
              </a:solidFill>
              <a:latin typeface="JetBrains Mono"/>
            </a:endParaRPr>
          </a:p>
          <a:p>
            <a:pPr lvl="1"/>
            <a:r>
              <a:rPr lang="en-US" sz="1600" dirty="0">
                <a:solidFill>
                  <a:srgbClr val="0033B3"/>
                </a:solidFill>
                <a:effectLst/>
                <a:latin typeface="JetBrains Mono"/>
              </a:rPr>
              <a:t>select </a:t>
            </a:r>
            <a:r>
              <a:rPr lang="en-US" sz="1600" i="1" dirty="0">
                <a:solidFill>
                  <a:srgbClr val="080808"/>
                </a:solidFill>
                <a:effectLst/>
                <a:latin typeface="JetBrains Mono"/>
              </a:rPr>
              <a:t>* </a:t>
            </a:r>
            <a:r>
              <a:rPr lang="en-US" sz="1600" dirty="0">
                <a:solidFill>
                  <a:srgbClr val="0033B3"/>
                </a:solidFill>
                <a:effectLst/>
                <a:latin typeface="JetBrains Mono"/>
              </a:rPr>
              <a:t>from </a:t>
            </a:r>
            <a:r>
              <a:rPr lang="en-US" sz="1600" dirty="0" err="1">
                <a:solidFill>
                  <a:srgbClr val="000000"/>
                </a:solidFill>
                <a:effectLst/>
                <a:latin typeface="JetBrains Mono"/>
              </a:rPr>
              <a:t>mysql</a:t>
            </a:r>
            <a:r>
              <a:rPr lang="en-US" sz="1600" dirty="0" err="1">
                <a:solidFill>
                  <a:srgbClr val="080808"/>
                </a:solidFill>
                <a:effectLst/>
                <a:latin typeface="JetBrains Mono"/>
              </a:rPr>
              <a:t>.</a:t>
            </a:r>
            <a:r>
              <a:rPr lang="en-US" sz="1600" dirty="0" err="1">
                <a:solidFill>
                  <a:srgbClr val="000000"/>
                </a:solidFill>
                <a:effectLst/>
                <a:latin typeface="JetBrains Mono"/>
              </a:rPr>
              <a:t>innodb_table_stats</a:t>
            </a:r>
            <a:r>
              <a:rPr lang="en-US" sz="1600" dirty="0">
                <a:solidFill>
                  <a:srgbClr val="080808"/>
                </a:solidFill>
                <a:effectLst/>
                <a:latin typeface="JetBrains Mono"/>
              </a:rPr>
              <a:t>;</a:t>
            </a:r>
          </a:p>
          <a:p>
            <a:r>
              <a:rPr lang="en-US" sz="1800" dirty="0">
                <a:solidFill>
                  <a:srgbClr val="080808"/>
                </a:solidFill>
                <a:latin typeface="JetBrains Mono"/>
              </a:rPr>
              <a:t>Most of this is pretty obscure, and all empty/incomplete in a single server,</a:t>
            </a:r>
            <a:br>
              <a:rPr lang="en-US" sz="1800" dirty="0">
                <a:solidFill>
                  <a:srgbClr val="080808"/>
                </a:solidFill>
                <a:latin typeface="JetBrains Mono"/>
              </a:rPr>
            </a:br>
            <a:r>
              <a:rPr lang="en-US" sz="1800" dirty="0">
                <a:solidFill>
                  <a:srgbClr val="080808"/>
                </a:solidFill>
                <a:latin typeface="JetBrains Mono"/>
              </a:rPr>
              <a:t>free version of MySQL.</a:t>
            </a:r>
            <a:endParaRPr lang="en-US" sz="1800" dirty="0">
              <a:solidFill>
                <a:srgbClr val="080808"/>
              </a:solidFill>
              <a:effectLst/>
              <a:latin typeface="JetBrains Mono"/>
            </a:endParaRPr>
          </a:p>
          <a:p>
            <a:pPr lvl="1"/>
            <a:endParaRPr lang="en-US" sz="1600" dirty="0">
              <a:solidFill>
                <a:srgbClr val="080808"/>
              </a:solidFill>
              <a:latin typeface="JetBrains Mono"/>
            </a:endParaRPr>
          </a:p>
          <a:p>
            <a:endParaRPr lang="en-US" sz="1800" dirty="0">
              <a:solidFill>
                <a:srgbClr val="080808"/>
              </a:solidFill>
              <a:effectLst/>
              <a:latin typeface="JetBrains Mono"/>
            </a:endParaRPr>
          </a:p>
          <a:p>
            <a:pPr lvl="1"/>
            <a:endParaRPr lang="en-US" dirty="0"/>
          </a:p>
        </p:txBody>
      </p:sp>
      <p:sp>
        <p:nvSpPr>
          <p:cNvPr id="3" name="Title 2">
            <a:extLst>
              <a:ext uri="{FF2B5EF4-FFF2-40B4-BE49-F238E27FC236}">
                <a16:creationId xmlns:a16="http://schemas.microsoft.com/office/drawing/2014/main" id="{DD2F2393-F056-8B47-AB81-8EB4B63E27FF}"/>
              </a:ext>
            </a:extLst>
          </p:cNvPr>
          <p:cNvSpPr>
            <a:spLocks noGrp="1"/>
          </p:cNvSpPr>
          <p:nvPr>
            <p:ph type="title"/>
          </p:nvPr>
        </p:nvSpPr>
        <p:spPr/>
        <p:txBody>
          <a:bodyPr/>
          <a:lstStyle/>
          <a:p>
            <a:r>
              <a:rPr lang="en-US" dirty="0"/>
              <a:t>Some Interesting Queries</a:t>
            </a:r>
          </a:p>
        </p:txBody>
      </p:sp>
    </p:spTree>
    <p:extLst>
      <p:ext uri="{BB962C8B-B14F-4D97-AF65-F5344CB8AC3E}">
        <p14:creationId xmlns:p14="http://schemas.microsoft.com/office/powerpoint/2010/main" val="3654415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599F14-41C5-909B-014A-A1FBF7A350BC}"/>
              </a:ext>
            </a:extLst>
          </p:cNvPr>
          <p:cNvSpPr>
            <a:spLocks noGrp="1"/>
          </p:cNvSpPr>
          <p:nvPr>
            <p:ph type="title"/>
          </p:nvPr>
        </p:nvSpPr>
        <p:spPr/>
        <p:txBody>
          <a:bodyPr/>
          <a:lstStyle/>
          <a:p>
            <a:r>
              <a:rPr lang="en-US" dirty="0"/>
              <a:t>Metadata and System Tables</a:t>
            </a:r>
          </a:p>
        </p:txBody>
      </p:sp>
      <p:pic>
        <p:nvPicPr>
          <p:cNvPr id="4" name="Picture 3">
            <a:extLst>
              <a:ext uri="{FF2B5EF4-FFF2-40B4-BE49-F238E27FC236}">
                <a16:creationId xmlns:a16="http://schemas.microsoft.com/office/drawing/2014/main" id="{25F93DFA-90CD-DF96-0959-DE9B521D6E61}"/>
              </a:ext>
            </a:extLst>
          </p:cNvPr>
          <p:cNvPicPr>
            <a:picLocks noChangeAspect="1"/>
          </p:cNvPicPr>
          <p:nvPr/>
        </p:nvPicPr>
        <p:blipFill>
          <a:blip r:embed="rId2"/>
          <a:stretch>
            <a:fillRect/>
          </a:stretch>
        </p:blipFill>
        <p:spPr>
          <a:xfrm>
            <a:off x="172570" y="449139"/>
            <a:ext cx="6685430" cy="4223373"/>
          </a:xfrm>
          <a:prstGeom prst="rect">
            <a:avLst/>
          </a:prstGeom>
        </p:spPr>
      </p:pic>
      <p:sp>
        <p:nvSpPr>
          <p:cNvPr id="2" name="Content Placeholder 1">
            <a:extLst>
              <a:ext uri="{FF2B5EF4-FFF2-40B4-BE49-F238E27FC236}">
                <a16:creationId xmlns:a16="http://schemas.microsoft.com/office/drawing/2014/main" id="{9C0C095F-7472-AFD9-8593-5FC0446E8847}"/>
              </a:ext>
            </a:extLst>
          </p:cNvPr>
          <p:cNvSpPr>
            <a:spLocks noGrp="1"/>
          </p:cNvSpPr>
          <p:nvPr>
            <p:ph idx="1"/>
          </p:nvPr>
        </p:nvSpPr>
        <p:spPr>
          <a:xfrm>
            <a:off x="2667000" y="666750"/>
            <a:ext cx="6304430" cy="3651431"/>
          </a:xfrm>
          <a:solidFill>
            <a:schemeClr val="bg1"/>
          </a:solidFill>
        </p:spPr>
        <p:txBody>
          <a:bodyPr/>
          <a:lstStyle/>
          <a:p>
            <a:pPr>
              <a:spcBef>
                <a:spcPts val="0"/>
              </a:spcBef>
              <a:spcAft>
                <a:spcPts val="600"/>
              </a:spcAft>
            </a:pPr>
            <a:r>
              <a:rPr lang="en-US" sz="1600" dirty="0" err="1"/>
              <a:t>db_book</a:t>
            </a:r>
            <a:r>
              <a:rPr lang="en-US" sz="1600" dirty="0"/>
              <a:t> is a schema that holds “data.”</a:t>
            </a:r>
          </a:p>
          <a:p>
            <a:pPr>
              <a:spcBef>
                <a:spcPts val="0"/>
              </a:spcBef>
              <a:spcAft>
                <a:spcPts val="600"/>
              </a:spcAft>
            </a:pPr>
            <a:r>
              <a:rPr lang="en-US" sz="1600" dirty="0" err="1"/>
              <a:t>information_schema</a:t>
            </a:r>
            <a:r>
              <a:rPr lang="en-US" sz="1600" dirty="0"/>
              <a:t> is the “online catalog” and holds information about schemas, tables, columns, keys, indexes, ……</a:t>
            </a:r>
          </a:p>
          <a:p>
            <a:pPr>
              <a:spcBef>
                <a:spcPts val="0"/>
              </a:spcBef>
              <a:spcAft>
                <a:spcPts val="600"/>
              </a:spcAft>
            </a:pPr>
            <a:r>
              <a:rPr lang="en-US" sz="1600" dirty="0" err="1"/>
              <a:t>mysql</a:t>
            </a:r>
            <a:r>
              <a:rPr lang="en-US" sz="1600" dirty="0"/>
              <a:t>: “The </a:t>
            </a:r>
            <a:r>
              <a:rPr lang="en-US" sz="1600" dirty="0" err="1"/>
              <a:t>mysql</a:t>
            </a:r>
            <a:r>
              <a:rPr lang="en-US" sz="1600" dirty="0"/>
              <a:t> schema is the system schema. It contains tables that store information required by the MySQL server as it runs. …</a:t>
            </a:r>
            <a:br>
              <a:rPr lang="en-US" sz="1600" dirty="0"/>
            </a:br>
            <a:r>
              <a:rPr lang="en-US" sz="1600" dirty="0"/>
              <a:t>(</a:t>
            </a:r>
            <a:r>
              <a:rPr lang="en-US" sz="1600" dirty="0">
                <a:hlinkClick r:id="rId3"/>
              </a:rPr>
              <a:t>https://dev.mysql.com/doc/refman/8.4/en/system-schema.html</a:t>
            </a:r>
            <a:r>
              <a:rPr lang="en-US" sz="1600" dirty="0"/>
              <a:t>)</a:t>
            </a:r>
          </a:p>
          <a:p>
            <a:pPr>
              <a:spcBef>
                <a:spcPts val="0"/>
              </a:spcBef>
              <a:spcAft>
                <a:spcPts val="600"/>
              </a:spcAft>
            </a:pPr>
            <a:r>
              <a:rPr lang="en-US" sz="1600" dirty="0"/>
              <a:t>sys: “MySQL 8.4 includes the sys schema, a set of objects that helps DBAs and developers interpret data collected by the Performance Schema.”</a:t>
            </a:r>
            <a:br>
              <a:rPr lang="en-US" sz="1600" dirty="0"/>
            </a:br>
            <a:r>
              <a:rPr lang="en-US" sz="1600" dirty="0"/>
              <a:t>(</a:t>
            </a:r>
            <a:r>
              <a:rPr lang="en-US" sz="1600" dirty="0">
                <a:hlinkClick r:id="rId4"/>
              </a:rPr>
              <a:t>https://dev.mysql.com/doc/refman/8.4/en/sys-schema.html</a:t>
            </a:r>
            <a:r>
              <a:rPr lang="en-US" sz="1600" dirty="0"/>
              <a:t>)</a:t>
            </a:r>
          </a:p>
          <a:p>
            <a:pPr>
              <a:spcBef>
                <a:spcPts val="0"/>
              </a:spcBef>
              <a:spcAft>
                <a:spcPts val="600"/>
              </a:spcAft>
            </a:pPr>
            <a:r>
              <a:rPr lang="en-US" sz="1600" dirty="0"/>
              <a:t>Server Objects contains information about sessions, collations, … …</a:t>
            </a:r>
          </a:p>
        </p:txBody>
      </p:sp>
    </p:spTree>
    <p:extLst>
      <p:ext uri="{BB962C8B-B14F-4D97-AF65-F5344CB8AC3E}">
        <p14:creationId xmlns:p14="http://schemas.microsoft.com/office/powerpoint/2010/main" val="355424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C459-9B3F-0D02-C691-9572B3509940}"/>
            </a:ext>
          </a:extLst>
        </p:cNvPr>
        <p:cNvGrpSpPr/>
        <p:nvPr/>
      </p:nvGrpSpPr>
      <p:grpSpPr>
        <a:xfrm>
          <a:off x="0" y="0"/>
          <a:ext cx="0" cy="0"/>
          <a:chOff x="0" y="0"/>
          <a:chExt cx="0" cy="0"/>
        </a:xfrm>
      </p:grpSpPr>
      <p:sp>
        <p:nvSpPr>
          <p:cNvPr id="29697" name="Rectangle 2">
            <a:extLst>
              <a:ext uri="{FF2B5EF4-FFF2-40B4-BE49-F238E27FC236}">
                <a16:creationId xmlns:a16="http://schemas.microsoft.com/office/drawing/2014/main" id="{7BCB0EA1-ACC3-2BBD-A2D8-09FE6C14E61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Data Definition Language (DDL)</a:t>
            </a:r>
          </a:p>
        </p:txBody>
      </p:sp>
      <p:sp>
        <p:nvSpPr>
          <p:cNvPr id="29698" name="Rectangle 3">
            <a:extLst>
              <a:ext uri="{FF2B5EF4-FFF2-40B4-BE49-F238E27FC236}">
                <a16:creationId xmlns:a16="http://schemas.microsoft.com/office/drawing/2014/main" id="{BE0A9143-A209-EB25-7D6D-5CD377E2A5BA}"/>
              </a:ext>
            </a:extLst>
          </p:cNvPr>
          <p:cNvSpPr>
            <a:spLocks noGrp="1" noChangeArrowheads="1"/>
          </p:cNvSpPr>
          <p:nvPr>
            <p:ph idx="1"/>
          </p:nvPr>
        </p:nvSpPr>
        <p:spPr>
          <a:xfrm>
            <a:off x="1719263" y="830207"/>
            <a:ext cx="5550822" cy="3677840"/>
          </a:xfrm>
        </p:spPr>
        <p:txBody>
          <a:bodyPr/>
          <a:lstStyle/>
          <a:p>
            <a:r>
              <a:rPr lang="en-US" altLang="en-US" dirty="0"/>
              <a:t>Specification notation for defining the database schema</a:t>
            </a:r>
          </a:p>
          <a:p>
            <a:pPr lvl="1">
              <a:buFont typeface="Monotype Sorts" charset="2"/>
              <a:buNone/>
            </a:pPr>
            <a:r>
              <a:rPr lang="en-US" altLang="en-US" dirty="0"/>
              <a:t>Example: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a:t>
            </a:r>
            <a:r>
              <a:rPr lang="en-US" altLang="en-US" b="1" dirty="0"/>
              <a:t>,</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r>
              <a:rPr lang="en-US" altLang="en-US" dirty="0"/>
              <a:t>DDL compiler generates a set of table templates stored in a </a:t>
            </a:r>
            <a:r>
              <a:rPr lang="en-US" altLang="en-US" b="1" i="1" dirty="0">
                <a:solidFill>
                  <a:srgbClr val="002060"/>
                </a:solidFill>
              </a:rPr>
              <a:t>data dictionary</a:t>
            </a:r>
          </a:p>
          <a:p>
            <a:r>
              <a:rPr lang="en-US" altLang="en-US" dirty="0"/>
              <a:t>Data dictionary contains metadata (i.e., data about data)</a:t>
            </a:r>
          </a:p>
          <a:p>
            <a:pPr lvl="1"/>
            <a:r>
              <a:rPr lang="en-US" altLang="en-US" dirty="0"/>
              <a:t>Database schema </a:t>
            </a:r>
          </a:p>
          <a:p>
            <a:pPr lvl="1"/>
            <a:r>
              <a:rPr lang="en-US" altLang="en-US" dirty="0"/>
              <a:t>Integrity constraints</a:t>
            </a:r>
          </a:p>
          <a:p>
            <a:pPr lvl="2"/>
            <a:r>
              <a:rPr lang="en-US" altLang="en-US" dirty="0"/>
              <a:t>Primary key (ID uniquely identifies instructors)</a:t>
            </a:r>
          </a:p>
          <a:p>
            <a:pPr lvl="1"/>
            <a:r>
              <a:rPr lang="en-US" altLang="en-US" dirty="0"/>
              <a:t>Authorization</a:t>
            </a:r>
          </a:p>
          <a:p>
            <a:pPr lvl="2"/>
            <a:r>
              <a:rPr lang="en-US" altLang="en-US" dirty="0"/>
              <a:t>Who can access what</a:t>
            </a:r>
          </a:p>
        </p:txBody>
      </p:sp>
    </p:spTree>
    <p:extLst>
      <p:ext uri="{BB962C8B-B14F-4D97-AF65-F5344CB8AC3E}">
        <p14:creationId xmlns:p14="http://schemas.microsoft.com/office/powerpoint/2010/main" val="407155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B127-C02F-362F-4A3C-20C0922CF85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227407-9F3C-B194-5EA0-AAF5A5DD4D0D}"/>
              </a:ext>
            </a:extLst>
          </p:cNvPr>
          <p:cNvSpPr>
            <a:spLocks noGrp="1"/>
          </p:cNvSpPr>
          <p:nvPr>
            <p:ph idx="1"/>
          </p:nvPr>
        </p:nvSpPr>
        <p:spPr/>
        <p:txBody>
          <a:bodyPr/>
          <a:lstStyle/>
          <a:p>
            <a:r>
              <a:rPr lang="en-US" sz="1600" dirty="0"/>
              <a:t>‘Metadata is "data that provides information about other data". In other words, it is "data about data". Many distinct types of metadata exist, including descriptive metadata, structural metadata, administrative metadata, reference metadata and statistical metadata.’</a:t>
            </a:r>
            <a:br>
              <a:rPr lang="en-US" sz="1600" dirty="0"/>
            </a:br>
            <a:r>
              <a:rPr lang="en-US" sz="1600" dirty="0"/>
              <a:t>(</a:t>
            </a:r>
            <a:r>
              <a:rPr lang="en-US" sz="1600" dirty="0">
                <a:hlinkClick r:id="rId2"/>
              </a:rPr>
              <a:t>https://en.wikipedia.org/wiki/Metadata</a:t>
            </a:r>
            <a:r>
              <a:rPr lang="en-US" sz="1600" dirty="0"/>
              <a:t>)</a:t>
            </a:r>
            <a:br>
              <a:rPr lang="en-US" sz="1600" dirty="0"/>
            </a:br>
            <a:endParaRPr lang="en-US" sz="1600" dirty="0"/>
          </a:p>
          <a:p>
            <a:r>
              <a:rPr lang="en-US" sz="1600" dirty="0"/>
              <a:t>“The database catalog of a database instance consists of metadata in which definitions of database objects such as base tables, views (virtual tables), synonyms, value ranges, indexes, users, and user groups are stored. ... ...</a:t>
            </a:r>
            <a:br>
              <a:rPr lang="en-US" sz="1600" dirty="0"/>
            </a:br>
            <a:br>
              <a:rPr lang="en-US" sz="1600" dirty="0"/>
            </a:br>
            <a:r>
              <a:rPr lang="en-US" sz="1600" dirty="0"/>
              <a:t>The SQL standard specifies a uniform means to access the catalog, called the INFORMATION_SCHEMA, but not all databases follow this ...”</a:t>
            </a:r>
            <a:br>
              <a:rPr lang="en-US" sz="1600" dirty="0"/>
            </a:br>
            <a:r>
              <a:rPr lang="en-US" sz="1600" dirty="0"/>
              <a:t>(</a:t>
            </a:r>
            <a:r>
              <a:rPr lang="en-US" sz="1600" dirty="0">
                <a:hlinkClick r:id="rId3"/>
              </a:rPr>
              <a:t>https://en.wikipedia.org/wiki/Database_catalog</a:t>
            </a:r>
            <a:r>
              <a:rPr lang="en-US" sz="1600" dirty="0"/>
              <a:t>)</a:t>
            </a:r>
            <a:br>
              <a:rPr lang="en-US" sz="1600" dirty="0"/>
            </a:br>
            <a:endParaRPr lang="en-US" sz="1600" dirty="0"/>
          </a:p>
          <a:p>
            <a:r>
              <a:rPr lang="en-US" sz="1600" dirty="0"/>
              <a:t>Codd’s Rule 4: Dynamic online catalog based on the relational model:</a:t>
            </a:r>
          </a:p>
          <a:p>
            <a:pPr lvl="1"/>
            <a:r>
              <a:rPr lang="en-US" sz="1400" dirty="0"/>
              <a:t>The data base description is represented at the logical level in the same way as ordinary data, so that authorized users can apply the same relational language to its interrogation as they apply to the regular data.</a:t>
            </a:r>
          </a:p>
          <a:p>
            <a:endParaRPr lang="en-US" sz="1600" dirty="0"/>
          </a:p>
        </p:txBody>
      </p:sp>
      <p:sp>
        <p:nvSpPr>
          <p:cNvPr id="3" name="Title 2">
            <a:extLst>
              <a:ext uri="{FF2B5EF4-FFF2-40B4-BE49-F238E27FC236}">
                <a16:creationId xmlns:a16="http://schemas.microsoft.com/office/drawing/2014/main" id="{B35E2A0F-FC61-AD58-ADC2-251D306C93D5}"/>
              </a:ext>
            </a:extLst>
          </p:cNvPr>
          <p:cNvSpPr>
            <a:spLocks noGrp="1"/>
          </p:cNvSpPr>
          <p:nvPr>
            <p:ph type="title"/>
          </p:nvPr>
        </p:nvSpPr>
        <p:spPr/>
        <p:txBody>
          <a:bodyPr/>
          <a:lstStyle/>
          <a:p>
            <a:r>
              <a:rPr lang="en-US" dirty="0"/>
              <a:t>Metadata and Catalog</a:t>
            </a:r>
          </a:p>
        </p:txBody>
      </p:sp>
    </p:spTree>
    <p:extLst>
      <p:ext uri="{BB962C8B-B14F-4D97-AF65-F5344CB8AC3E}">
        <p14:creationId xmlns:p14="http://schemas.microsoft.com/office/powerpoint/2010/main" val="2589375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4D033-400A-4AB9-5604-F1211A754A22}"/>
            </a:ext>
          </a:extLst>
        </p:cNvPr>
        <p:cNvGrpSpPr/>
        <p:nvPr/>
      </p:nvGrpSpPr>
      <p:grpSpPr>
        <a:xfrm>
          <a:off x="0" y="0"/>
          <a:ext cx="0" cy="0"/>
          <a:chOff x="0" y="0"/>
          <a:chExt cx="0" cy="0"/>
        </a:xfrm>
      </p:grpSpPr>
      <p:sp>
        <p:nvSpPr>
          <p:cNvPr id="220162" name="Rectangle 2">
            <a:extLst>
              <a:ext uri="{FF2B5EF4-FFF2-40B4-BE49-F238E27FC236}">
                <a16:creationId xmlns:a16="http://schemas.microsoft.com/office/drawing/2014/main" id="{AF567E4F-585B-DA9C-0D23-161F602B2227}"/>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Data Dictionary Storage</a:t>
            </a:r>
          </a:p>
        </p:txBody>
      </p:sp>
      <p:sp>
        <p:nvSpPr>
          <p:cNvPr id="102403" name="Rectangle 3">
            <a:extLst>
              <a:ext uri="{FF2B5EF4-FFF2-40B4-BE49-F238E27FC236}">
                <a16:creationId xmlns:a16="http://schemas.microsoft.com/office/drawing/2014/main" id="{CB2451F1-677D-DBCA-370D-B59D7A9F9ABC}"/>
              </a:ext>
            </a:extLst>
          </p:cNvPr>
          <p:cNvSpPr>
            <a:spLocks noGrp="1" noChangeArrowheads="1"/>
          </p:cNvSpPr>
          <p:nvPr>
            <p:ph type="body" idx="1"/>
          </p:nvPr>
        </p:nvSpPr>
        <p:spPr>
          <a:xfrm>
            <a:off x="1828801" y="1334691"/>
            <a:ext cx="5460206" cy="3395663"/>
          </a:xfrm>
        </p:spPr>
        <p:txBody>
          <a:bodyPr/>
          <a:lstStyle/>
          <a:p>
            <a:pPr>
              <a:lnSpc>
                <a:spcPct val="90000"/>
              </a:lnSpc>
            </a:pPr>
            <a:r>
              <a:rPr lang="en-US" altLang="en-US" dirty="0"/>
              <a:t>Information about relations</a:t>
            </a:r>
          </a:p>
          <a:p>
            <a:pPr lvl="1">
              <a:lnSpc>
                <a:spcPct val="90000"/>
              </a:lnSpc>
            </a:pPr>
            <a:r>
              <a:rPr lang="en-US" altLang="en-US" dirty="0"/>
              <a:t>names of relations</a:t>
            </a:r>
          </a:p>
          <a:p>
            <a:pPr lvl="1">
              <a:lnSpc>
                <a:spcPct val="90000"/>
              </a:lnSpc>
            </a:pPr>
            <a:r>
              <a:rPr lang="en-US" altLang="en-US" dirty="0"/>
              <a:t>names, types and lengths of attributes of each relation</a:t>
            </a:r>
          </a:p>
          <a:p>
            <a:pPr lvl="1">
              <a:lnSpc>
                <a:spcPct val="90000"/>
              </a:lnSpc>
            </a:pPr>
            <a:r>
              <a:rPr lang="en-US" altLang="en-US" dirty="0"/>
              <a:t>names and definitions of views</a:t>
            </a:r>
          </a:p>
          <a:p>
            <a:pPr lvl="1">
              <a:lnSpc>
                <a:spcPct val="90000"/>
              </a:lnSpc>
            </a:pPr>
            <a:r>
              <a:rPr lang="en-US" altLang="en-US" dirty="0"/>
              <a:t>integrity constraints</a:t>
            </a:r>
          </a:p>
          <a:p>
            <a:pPr>
              <a:lnSpc>
                <a:spcPct val="90000"/>
              </a:lnSpc>
            </a:pPr>
            <a:r>
              <a:rPr lang="en-US" altLang="en-US" dirty="0"/>
              <a:t>User and accounting information, including passwords</a:t>
            </a:r>
          </a:p>
          <a:p>
            <a:pPr>
              <a:lnSpc>
                <a:spcPct val="90000"/>
              </a:lnSpc>
            </a:pPr>
            <a:r>
              <a:rPr lang="en-US" altLang="en-US" dirty="0"/>
              <a:t>Statistical and descriptive data</a:t>
            </a:r>
          </a:p>
          <a:p>
            <a:pPr lvl="1">
              <a:lnSpc>
                <a:spcPct val="90000"/>
              </a:lnSpc>
            </a:pPr>
            <a:r>
              <a:rPr lang="en-US" altLang="en-US" dirty="0"/>
              <a:t>number of tuples in each relation</a:t>
            </a:r>
          </a:p>
          <a:p>
            <a:pPr>
              <a:lnSpc>
                <a:spcPct val="90000"/>
              </a:lnSpc>
            </a:pPr>
            <a:r>
              <a:rPr lang="en-US" altLang="en-US" dirty="0"/>
              <a:t>Physical file organization information</a:t>
            </a:r>
          </a:p>
          <a:p>
            <a:pPr lvl="1">
              <a:lnSpc>
                <a:spcPct val="90000"/>
              </a:lnSpc>
            </a:pPr>
            <a:r>
              <a:rPr lang="en-US" altLang="en-US" dirty="0"/>
              <a:t>How relation is stored (sequential/hash/…)</a:t>
            </a:r>
          </a:p>
          <a:p>
            <a:pPr lvl="1">
              <a:lnSpc>
                <a:spcPct val="90000"/>
              </a:lnSpc>
            </a:pPr>
            <a:r>
              <a:rPr lang="en-US" altLang="en-US" dirty="0"/>
              <a:t>Physical location of relation </a:t>
            </a:r>
          </a:p>
          <a:p>
            <a:pPr>
              <a:lnSpc>
                <a:spcPct val="90000"/>
              </a:lnSpc>
            </a:pPr>
            <a:r>
              <a:rPr lang="en-US" altLang="en-US" dirty="0"/>
              <a:t>Information about indices (Chapter 14) </a:t>
            </a:r>
          </a:p>
        </p:txBody>
      </p:sp>
      <p:sp>
        <p:nvSpPr>
          <p:cNvPr id="102404" name="Text Box 6">
            <a:extLst>
              <a:ext uri="{FF2B5EF4-FFF2-40B4-BE49-F238E27FC236}">
                <a16:creationId xmlns:a16="http://schemas.microsoft.com/office/drawing/2014/main" id="{35CF59C2-E27B-00BC-C3C6-2EFC6D589B0B}"/>
              </a:ext>
            </a:extLst>
          </p:cNvPr>
          <p:cNvSpPr txBox="1">
            <a:spLocks noChangeArrowheads="1"/>
          </p:cNvSpPr>
          <p:nvPr/>
        </p:nvSpPr>
        <p:spPr bwMode="auto">
          <a:xfrm>
            <a:off x="1828800" y="829188"/>
            <a:ext cx="5008960"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The</a:t>
            </a:r>
            <a:r>
              <a:rPr kumimoji="0" lang="en-US" altLang="en-US" sz="1275" b="0" i="0" u="none" strike="noStrike" kern="1200" cap="none" spc="0" normalizeH="0" baseline="0" noProof="0" dirty="0">
                <a:ln>
                  <a:noFill/>
                </a:ln>
                <a:solidFill>
                  <a:srgbClr val="000099"/>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Data dictionary</a:t>
            </a:r>
            <a:r>
              <a:rPr kumimoji="0" lang="en-US" altLang="en-US" sz="1275"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(also called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system catalog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stores </a:t>
            </a:r>
            <a:r>
              <a:rPr kumimoji="0" lang="en-US" altLang="en-US" sz="1275"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metadata</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that is, data about data, such as</a:t>
            </a:r>
          </a:p>
        </p:txBody>
      </p:sp>
    </p:spTree>
    <p:extLst>
      <p:ext uri="{BB962C8B-B14F-4D97-AF65-F5344CB8AC3E}">
        <p14:creationId xmlns:p14="http://schemas.microsoft.com/office/powerpoint/2010/main" val="2811932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26A9F-E7B4-18CC-DDFD-B6C711399EAB}"/>
            </a:ext>
          </a:extLst>
        </p:cNvPr>
        <p:cNvGrpSpPr/>
        <p:nvPr/>
      </p:nvGrpSpPr>
      <p:grpSpPr>
        <a:xfrm>
          <a:off x="0" y="0"/>
          <a:ext cx="0" cy="0"/>
          <a:chOff x="0" y="0"/>
          <a:chExt cx="0" cy="0"/>
        </a:xfrm>
      </p:grpSpPr>
      <p:sp>
        <p:nvSpPr>
          <p:cNvPr id="104450" name="Rectangle 2">
            <a:extLst>
              <a:ext uri="{FF2B5EF4-FFF2-40B4-BE49-F238E27FC236}">
                <a16:creationId xmlns:a16="http://schemas.microsoft.com/office/drawing/2014/main" id="{FD67EAF6-A2F2-A3D4-C5A4-6DCC8D4198D8}"/>
              </a:ext>
            </a:extLst>
          </p:cNvPr>
          <p:cNvSpPr>
            <a:spLocks noGrp="1" noChangeArrowheads="1"/>
          </p:cNvSpPr>
          <p:nvPr>
            <p:ph type="title"/>
          </p:nvPr>
        </p:nvSpPr>
        <p:spPr>
          <a:xfrm>
            <a:off x="1804991" y="130970"/>
            <a:ext cx="6078141"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Representation of System Metadata</a:t>
            </a:r>
          </a:p>
        </p:txBody>
      </p:sp>
      <p:pic>
        <p:nvPicPr>
          <p:cNvPr id="104451" name="Picture 4">
            <a:extLst>
              <a:ext uri="{FF2B5EF4-FFF2-40B4-BE49-F238E27FC236}">
                <a16:creationId xmlns:a16="http://schemas.microsoft.com/office/drawing/2014/main" id="{42420B54-7ED9-41E9-658F-F2DCD4E48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091" y="1142075"/>
            <a:ext cx="3648075" cy="30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6">
            <a:extLst>
              <a:ext uri="{FF2B5EF4-FFF2-40B4-BE49-F238E27FC236}">
                <a16:creationId xmlns:a16="http://schemas.microsoft.com/office/drawing/2014/main" id="{8F7D7F3C-8405-45B4-0FD5-7C5812ED6FDE}"/>
              </a:ext>
            </a:extLst>
          </p:cNvPr>
          <p:cNvSpPr>
            <a:spLocks noGrp="1" noChangeArrowheads="1"/>
          </p:cNvSpPr>
          <p:nvPr>
            <p:ph type="body" idx="1"/>
          </p:nvPr>
        </p:nvSpPr>
        <p:spPr>
          <a:xfrm>
            <a:off x="1847857" y="1038225"/>
            <a:ext cx="1814513" cy="3655219"/>
          </a:xfrm>
          <a:noFill/>
        </p:spPr>
        <p:txBody>
          <a:bodyPr/>
          <a:lstStyle/>
          <a:p>
            <a:r>
              <a:rPr lang="en-US" altLang="en-US" dirty="0"/>
              <a:t>Relational representation on disk</a:t>
            </a:r>
          </a:p>
          <a:p>
            <a:r>
              <a:rPr lang="en-US" altLang="en-US" dirty="0"/>
              <a:t>Specialized data structures designed for efficient access, in memory</a:t>
            </a:r>
          </a:p>
        </p:txBody>
      </p:sp>
    </p:spTree>
    <p:extLst>
      <p:ext uri="{BB962C8B-B14F-4D97-AF65-F5344CB8AC3E}">
        <p14:creationId xmlns:p14="http://schemas.microsoft.com/office/powerpoint/2010/main" val="610256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4D6CB-0FE8-507F-21B8-65AC3CC23F9B}"/>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3E23A615-245C-C5DB-D316-A38DCFC6A2AC}"/>
              </a:ext>
            </a:extLst>
          </p:cNvPr>
          <p:cNvSpPr>
            <a:spLocks noGrp="1"/>
          </p:cNvSpPr>
          <p:nvPr>
            <p:ph type="title"/>
          </p:nvPr>
        </p:nvSpPr>
        <p:spPr/>
        <p:txBody>
          <a:bodyPr/>
          <a:lstStyle/>
          <a:p>
            <a:r>
              <a:rPr lang="en-US" dirty="0"/>
              <a:t>MySQL Catalog (</a:t>
            </a:r>
            <a:r>
              <a:rPr lang="en-US" dirty="0" err="1"/>
              <a:t>Information_Schema</a:t>
            </a:r>
            <a:r>
              <a:rPr lang="en-US" dirty="0"/>
              <a:t>)</a:t>
            </a:r>
          </a:p>
        </p:txBody>
      </p:sp>
      <p:pic>
        <p:nvPicPr>
          <p:cNvPr id="9" name="Picture 8">
            <a:extLst>
              <a:ext uri="{FF2B5EF4-FFF2-40B4-BE49-F238E27FC236}">
                <a16:creationId xmlns:a16="http://schemas.microsoft.com/office/drawing/2014/main" id="{FDA8BDDB-220E-CADC-3E17-B4282CE8D59A}"/>
              </a:ext>
            </a:extLst>
          </p:cNvPr>
          <p:cNvPicPr>
            <a:picLocks noChangeAspect="1"/>
          </p:cNvPicPr>
          <p:nvPr/>
        </p:nvPicPr>
        <p:blipFill>
          <a:blip r:embed="rId2"/>
          <a:stretch>
            <a:fillRect/>
          </a:stretch>
        </p:blipFill>
        <p:spPr>
          <a:xfrm>
            <a:off x="16727" y="764969"/>
            <a:ext cx="5073434" cy="3613557"/>
          </a:xfrm>
          <a:prstGeom prst="rect">
            <a:avLst/>
          </a:prstGeom>
        </p:spPr>
      </p:pic>
      <p:sp>
        <p:nvSpPr>
          <p:cNvPr id="10" name="Rectangle 9">
            <a:extLst>
              <a:ext uri="{FF2B5EF4-FFF2-40B4-BE49-F238E27FC236}">
                <a16:creationId xmlns:a16="http://schemas.microsoft.com/office/drawing/2014/main" id="{3366F140-1574-647E-364D-A25C66AD60B0}"/>
              </a:ext>
            </a:extLst>
          </p:cNvPr>
          <p:cNvSpPr/>
          <p:nvPr/>
        </p:nvSpPr>
        <p:spPr>
          <a:xfrm>
            <a:off x="5090161" y="594282"/>
            <a:ext cx="3505200" cy="3954929"/>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charset="0"/>
                <a:ea typeface="ＭＳ Ｐゴシック" charset="-128"/>
                <a:cs typeface="+mn-cs"/>
              </a:rPr>
              <a:t>Some</a:t>
            </a:r>
            <a:r>
              <a:rPr kumimoji="0" lang="en-US" sz="1100" b="0" i="0" u="none" strike="noStrike" kern="1200" cap="none" spc="0" normalizeH="0" baseline="0" noProof="0" dirty="0">
                <a:ln>
                  <a:noFill/>
                </a:ln>
                <a:solidFill>
                  <a:prstClr val="black"/>
                </a:solidFill>
                <a:effectLst/>
                <a:uLnTx/>
                <a:uFillTx/>
                <a:latin typeface="Calibri" charset="0"/>
                <a:ea typeface="ＭＳ Ｐゴシック" charset="-128"/>
                <a:cs typeface="+mn-cs"/>
              </a:rPr>
              <a:t> of the MySQL Information Schema 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'ADMINISTRABLE_ROLE_AUTHORIZATIONS'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'APPLICABLE_ROLES'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'CHARACTER_SETS'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'CHECK_CONSTRAINTS'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'COLUMN_STATISTICS'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'COLUMNS'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'ENABLED_ROLES'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'ENGINES'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'EVENTS'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'FILES'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'KEY_COLUMN_USAGE'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'PARAMETERS'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'REFERENTIAL_CONSTRAINTS'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'RESOURCE_GROUPS'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'ROLE_COLUMN_GRANTS'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'ROLE_ROUTINE_GRANTS'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'ROLE_TABLE_GRANTS'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'ROUTINES'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'SCHEMA_PRIVILEGES'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'STATISTICS'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'TABLE_CONSTRAINTS'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'TABLESPACES'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'TRIGGERS'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'USER_PRIVILEGES'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'VIEW_ROUTINE_USAGE'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'VIEW_TABLE_USAGE'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sp>
        <p:nvSpPr>
          <p:cNvPr id="11" name="TextBox 10">
            <a:extLst>
              <a:ext uri="{FF2B5EF4-FFF2-40B4-BE49-F238E27FC236}">
                <a16:creationId xmlns:a16="http://schemas.microsoft.com/office/drawing/2014/main" id="{72D99F5E-20F7-1900-9D90-3729A7347166}"/>
              </a:ext>
            </a:extLst>
          </p:cNvPr>
          <p:cNvSpPr txBox="1"/>
          <p:nvPr/>
        </p:nvSpPr>
        <p:spPr>
          <a:xfrm>
            <a:off x="6348761" y="3004218"/>
            <a:ext cx="2743200" cy="1384995"/>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CREATE and ALTER statements modify the data.</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DBMS reads information: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Parsing</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Optimizer</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charset="0"/>
                <a:ea typeface="ＭＳ Ｐゴシック" charset="-128"/>
                <a:cs typeface="+mn-cs"/>
              </a:rPr>
              <a:t>etc.</a:t>
            </a:r>
          </a:p>
        </p:txBody>
      </p:sp>
    </p:spTree>
    <p:extLst>
      <p:ext uri="{BB962C8B-B14F-4D97-AF65-F5344CB8AC3E}">
        <p14:creationId xmlns:p14="http://schemas.microsoft.com/office/powerpoint/2010/main" val="4126361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796FAB-DAF3-0950-DBE1-237C8C085D9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FBE8BBA-4D15-0601-ECED-EB3F894BAF07}"/>
              </a:ext>
            </a:extLst>
          </p:cNvPr>
          <p:cNvSpPr>
            <a:spLocks noGrp="1"/>
          </p:cNvSpPr>
          <p:nvPr>
            <p:ph type="title"/>
          </p:nvPr>
        </p:nvSpPr>
        <p:spPr/>
        <p:txBody>
          <a:bodyPr/>
          <a:lstStyle/>
          <a:p>
            <a:r>
              <a:rPr lang="en-US" dirty="0"/>
              <a:t>Switch to Notebook</a:t>
            </a:r>
          </a:p>
        </p:txBody>
      </p:sp>
    </p:spTree>
    <p:extLst>
      <p:ext uri="{BB962C8B-B14F-4D97-AF65-F5344CB8AC3E}">
        <p14:creationId xmlns:p14="http://schemas.microsoft.com/office/powerpoint/2010/main" val="208882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Today’s Contents</a:t>
            </a:r>
            <a:endParaRPr lang="en-US" altLang="en-US" sz="1600" i="1" dirty="0">
              <a:solidFill>
                <a:schemeClr val="bg1"/>
              </a:solidFill>
            </a:endParaRPr>
          </a:p>
        </p:txBody>
      </p:sp>
      <p:sp>
        <p:nvSpPr>
          <p:cNvPr id="9" name="TextBox 9">
            <a:extLst>
              <a:ext uri="{FF2B5EF4-FFF2-40B4-BE49-F238E27FC236}">
                <a16:creationId xmlns:a16="http://schemas.microsoft.com/office/drawing/2014/main" id="{FE0A9831-0C56-4B82-87F4-9BEE60101229}"/>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8195D-CC71-3FD3-A406-FBD2C9CE24A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81FBE4F-5FA9-6CC9-628D-1047B01692C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7DE95A54-5619-2A10-5056-A18D7230DC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C6968C6-B148-6126-C92C-F8B8E3E678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64D75220-4869-8450-928A-DB736C920CB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spcBef>
                <a:spcPct val="20000"/>
              </a:spcBef>
              <a:defRPr/>
            </a:pPr>
            <a: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t>Rule 6: View Updating Rule</a:t>
            </a:r>
          </a:p>
          <a:p>
            <a:pPr>
              <a:spcBef>
                <a:spcPct val="20000"/>
              </a:spcBef>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All the views of a database, which can theoretically be updated, must also be updatable by the system.</a:t>
            </a:r>
          </a:p>
          <a:p>
            <a:pPr>
              <a:spcBef>
                <a:spcPct val="20000"/>
              </a:spcBef>
              <a:defRPr/>
            </a:pPr>
            <a:br>
              <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rPr>
            </a:br>
            <a:endParaRPr kumimoji="0" lang="en-US" sz="28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4" name="TextBox 9">
            <a:extLst>
              <a:ext uri="{FF2B5EF4-FFF2-40B4-BE49-F238E27FC236}">
                <a16:creationId xmlns:a16="http://schemas.microsoft.com/office/drawing/2014/main" id="{2FE88F91-4B55-7F84-B475-715B937784E2}"/>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85568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BCD94C-98DF-E67F-1F35-128DAA19D353}"/>
              </a:ext>
            </a:extLst>
          </p:cNvPr>
          <p:cNvSpPr>
            <a:spLocks noGrp="1"/>
          </p:cNvSpPr>
          <p:nvPr>
            <p:ph idx="1"/>
          </p:nvPr>
        </p:nvSpPr>
        <p:spPr/>
        <p:txBody>
          <a:bodyPr/>
          <a:lstStyle/>
          <a:p>
            <a:pPr marL="0" indent="0">
              <a:buNone/>
            </a:pPr>
            <a:r>
              <a:rPr lang="en-US" dirty="0"/>
              <a:t>What are some examples of things that make a view no “updatable?”</a:t>
            </a:r>
          </a:p>
          <a:p>
            <a:r>
              <a:rPr lang="en-US" dirty="0"/>
              <a:t>Aggregate Functions</a:t>
            </a:r>
          </a:p>
          <a:p>
            <a:pPr lvl="1"/>
            <a:r>
              <a:rPr lang="en-US" dirty="0"/>
              <a:t>SQL INSERT, UPDATE and DELETE affect one row at a time.</a:t>
            </a:r>
          </a:p>
          <a:p>
            <a:pPr lvl="1"/>
            <a:r>
              <a:rPr lang="en-US" dirty="0"/>
              <a:t>Aggregate functions convert multiple rows into one row, which may </a:t>
            </a:r>
            <a:r>
              <a:rPr lang="en-US" dirty="0" err="1"/>
              <a:t>invove</a:t>
            </a:r>
            <a:r>
              <a:rPr lang="en-US" dirty="0"/>
              <a:t> sum, average, … on column values.</a:t>
            </a:r>
          </a:p>
          <a:p>
            <a:pPr lvl="1"/>
            <a:r>
              <a:rPr lang="en-US" dirty="0"/>
              <a:t>How would you map the update of an average to the individual, underlying rows?</a:t>
            </a:r>
          </a:p>
          <a:p>
            <a:r>
              <a:rPr lang="en-US" dirty="0"/>
              <a:t>The underlying table may have NOT NULL columns that are not in the view </a:t>
            </a:r>
            <a:r>
              <a:rPr lang="en-US" dirty="0">
                <a:sym typeface="Wingdings" pitchFamily="2" charset="2"/>
              </a:rPr>
              <a:t></a:t>
            </a:r>
            <a:br>
              <a:rPr lang="en-US" dirty="0">
                <a:sym typeface="Wingdings" pitchFamily="2" charset="2"/>
              </a:rPr>
            </a:br>
            <a:r>
              <a:rPr lang="en-US" dirty="0">
                <a:sym typeface="Wingdings" pitchFamily="2" charset="2"/>
              </a:rPr>
              <a:t>INSERT will not work.</a:t>
            </a:r>
          </a:p>
          <a:p>
            <a:r>
              <a:rPr lang="en-US" dirty="0">
                <a:sym typeface="Wingdings" pitchFamily="2" charset="2"/>
              </a:rPr>
              <a:t>The “project” can merge or transform columns in rows, e.g.</a:t>
            </a:r>
          </a:p>
          <a:p>
            <a:pPr lvl="1"/>
            <a:r>
              <a:rPr lang="en-US" dirty="0">
                <a:sym typeface="Wingdings" pitchFamily="2" charset="2"/>
              </a:rPr>
              <a:t>CREATE VIEW cool as</a:t>
            </a:r>
            <a:br>
              <a:rPr lang="en-US" dirty="0">
                <a:sym typeface="Wingdings" pitchFamily="2" charset="2"/>
              </a:rPr>
            </a:br>
            <a:r>
              <a:rPr lang="en-US" dirty="0">
                <a:sym typeface="Wingdings" pitchFamily="2" charset="2"/>
              </a:rPr>
              <a:t>	SELECT </a:t>
            </a:r>
            <a:r>
              <a:rPr lang="en-US" dirty="0" err="1">
                <a:sym typeface="Wingdings" pitchFamily="2" charset="2"/>
              </a:rPr>
              <a:t>concat</a:t>
            </a:r>
            <a:r>
              <a:rPr lang="en-US" dirty="0">
                <a:sym typeface="Wingdings" pitchFamily="2" charset="2"/>
              </a:rPr>
              <a:t>(</a:t>
            </a:r>
            <a:r>
              <a:rPr lang="en-US" dirty="0" err="1">
                <a:sym typeface="Wingdings" pitchFamily="2" charset="2"/>
              </a:rPr>
              <a:t>first_name</a:t>
            </a:r>
            <a:r>
              <a:rPr lang="en-US" dirty="0">
                <a:sym typeface="Wingdings" pitchFamily="2" charset="2"/>
              </a:rPr>
              <a:t>, </a:t>
            </a:r>
            <a:r>
              <a:rPr lang="en-US" dirty="0" err="1">
                <a:sym typeface="Wingdings" pitchFamily="2" charset="2"/>
              </a:rPr>
              <a:t>last_name</a:t>
            </a:r>
            <a:r>
              <a:rPr lang="en-US" dirty="0">
                <a:sym typeface="Wingdings" pitchFamily="2" charset="2"/>
              </a:rPr>
              <a:t>) as </a:t>
            </a:r>
            <a:r>
              <a:rPr lang="en-US" dirty="0" err="1">
                <a:sym typeface="Wingdings" pitchFamily="2" charset="2"/>
              </a:rPr>
              <a:t>full_name</a:t>
            </a:r>
            <a:r>
              <a:rPr lang="en-US" dirty="0">
                <a:sym typeface="Wingdings" pitchFamily="2" charset="2"/>
              </a:rPr>
              <a:t> from person.</a:t>
            </a:r>
          </a:p>
          <a:p>
            <a:pPr lvl="1"/>
            <a:r>
              <a:rPr lang="en-US" dirty="0">
                <a:sym typeface="Wingdings" pitchFamily="2" charset="2"/>
              </a:rPr>
              <a:t>What would it mean to do an UPDATE on </a:t>
            </a:r>
            <a:r>
              <a:rPr lang="en-US" dirty="0" err="1">
                <a:sym typeface="Wingdings" pitchFamily="2" charset="2"/>
              </a:rPr>
              <a:t>cool.full_name</a:t>
            </a:r>
            <a:endParaRPr lang="en-US" dirty="0"/>
          </a:p>
        </p:txBody>
      </p:sp>
      <p:sp>
        <p:nvSpPr>
          <p:cNvPr id="3" name="Title 2">
            <a:extLst>
              <a:ext uri="{FF2B5EF4-FFF2-40B4-BE49-F238E27FC236}">
                <a16:creationId xmlns:a16="http://schemas.microsoft.com/office/drawing/2014/main" id="{DDB07352-A415-D704-E8DE-1F9B0A23FC78}"/>
              </a:ext>
            </a:extLst>
          </p:cNvPr>
          <p:cNvSpPr>
            <a:spLocks noGrp="1"/>
          </p:cNvSpPr>
          <p:nvPr>
            <p:ph type="title"/>
          </p:nvPr>
        </p:nvSpPr>
        <p:spPr/>
        <p:txBody>
          <a:bodyPr/>
          <a:lstStyle/>
          <a:p>
            <a:r>
              <a:rPr lang="en-US" dirty="0"/>
              <a:t>Which can theoretically be updated</a:t>
            </a:r>
          </a:p>
        </p:txBody>
      </p:sp>
    </p:spTree>
    <p:extLst>
      <p:ext uri="{BB962C8B-B14F-4D97-AF65-F5344CB8AC3E}">
        <p14:creationId xmlns:p14="http://schemas.microsoft.com/office/powerpoint/2010/main" val="1448549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028E6-6F77-416E-4010-F34E0C2081C1}"/>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6BB7516-5018-6F1B-72CD-424934B1A1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4155024-AE77-2D4C-65B4-07250D25E78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22E6D89A-5368-FEAD-6D6C-B744E2AE48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EEC8A75-3C73-B0CC-9E7B-4E2233D936A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ER Modeling</a:t>
            </a:r>
          </a:p>
        </p:txBody>
      </p:sp>
      <p:sp>
        <p:nvSpPr>
          <p:cNvPr id="9" name="TextBox 9">
            <a:extLst>
              <a:ext uri="{FF2B5EF4-FFF2-40B4-BE49-F238E27FC236}">
                <a16:creationId xmlns:a16="http://schemas.microsoft.com/office/drawing/2014/main" id="{121DC0CE-0943-584B-D296-2D70CA32F4B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6617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DD6F5-B069-9BA4-A6F9-C790DCA0AEE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111FE60-0F9F-07A0-9C58-3CB7DCDEB2A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D397CF4B-9E7B-343E-3AFA-729AE3E875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4E0452E-8C08-6BF4-6B41-32074DBD01F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FF5C7C78-69F5-8CA9-CFB2-1BDD3AB9F23A}"/>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Degree</a:t>
            </a:r>
            <a:br>
              <a:rPr kumimoji="0" lang="en-US" sz="3600" b="0" i="0" u="none" strike="noStrike" kern="1200" cap="none" spc="0" normalizeH="0" baseline="0" noProof="0" dirty="0">
                <a:ln>
                  <a:noFill/>
                </a:ln>
                <a:solidFill>
                  <a:prstClr val="black"/>
                </a:solidFill>
                <a:effectLst/>
                <a:uLnTx/>
                <a:uFillTx/>
                <a:latin typeface="Calibri"/>
                <a:ea typeface="+mn-ea"/>
                <a:cs typeface="+mn-cs"/>
              </a:rPr>
            </a:br>
            <a:r>
              <a:rPr kumimoji="0" lang="en-US" sz="3600" b="0" i="0" u="none" strike="noStrike" kern="1200" cap="none" spc="0" normalizeH="0" baseline="0" noProof="0" dirty="0">
                <a:ln>
                  <a:noFill/>
                </a:ln>
                <a:solidFill>
                  <a:prstClr val="black"/>
                </a:solidFill>
                <a:effectLst/>
                <a:uLnTx/>
                <a:uFillTx/>
                <a:latin typeface="Calibri"/>
                <a:ea typeface="+mn-ea"/>
                <a:cs typeface="+mn-cs"/>
              </a:rPr>
              <a:t>Cardinality</a:t>
            </a:r>
            <a:br>
              <a:rPr kumimoji="0" lang="en-US" sz="3600" b="0" i="0" u="none" strike="noStrike" kern="1200" cap="none" spc="0" normalizeH="0" baseline="0" noProof="0" dirty="0">
                <a:ln>
                  <a:noFill/>
                </a:ln>
                <a:solidFill>
                  <a:prstClr val="black"/>
                </a:solidFill>
                <a:effectLst/>
                <a:uLnTx/>
                <a:uFillTx/>
                <a:latin typeface="Calibri"/>
                <a:ea typeface="+mn-ea"/>
                <a:cs typeface="+mn-cs"/>
              </a:rPr>
            </a:b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9">
            <a:extLst>
              <a:ext uri="{FF2B5EF4-FFF2-40B4-BE49-F238E27FC236}">
                <a16:creationId xmlns:a16="http://schemas.microsoft.com/office/drawing/2014/main" id="{76372C0A-4C1B-DC4F-0771-4C4974A968A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84162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pPr>
              <a:defRPr/>
            </a:pPr>
            <a:r>
              <a:rPr lang="en-US" altLang="en-US" sz="1800" dirty="0">
                <a:effectLst>
                  <a:outerShdw blurRad="38100" dist="38100" dir="2700000" algn="tl">
                    <a:srgbClr val="C0C0C0"/>
                  </a:outerShdw>
                </a:effectLst>
              </a:rPr>
              <a:t>Representing Cardinality Constraints in ER Diagram</a:t>
            </a:r>
          </a:p>
        </p:txBody>
      </p:sp>
      <p:sp>
        <p:nvSpPr>
          <p:cNvPr id="30723" name="Rectangle 3"/>
          <p:cNvSpPr>
            <a:spLocks noGrp="1" noChangeArrowheads="1"/>
          </p:cNvSpPr>
          <p:nvPr>
            <p:ph type="body" idx="1"/>
          </p:nvPr>
        </p:nvSpPr>
        <p:spPr>
          <a:xfrm>
            <a:off x="1719263" y="850106"/>
            <a:ext cx="5735761" cy="2058591"/>
          </a:xfrm>
        </p:spPr>
        <p:txBody>
          <a:bodyPr/>
          <a:lstStyle/>
          <a:p>
            <a:pPr>
              <a:lnSpc>
                <a:spcPct val="90000"/>
              </a:lnSpc>
            </a:pPr>
            <a:r>
              <a:rPr lang="en-US" altLang="en-US" dirty="0"/>
              <a:t>We express cardinality constraints by drawing either a directed line (</a:t>
            </a:r>
            <a:r>
              <a:rPr lang="en-US" altLang="en-US" dirty="0">
                <a:sym typeface="Symbol" panose="05050102010706020507" pitchFamily="18" charset="2"/>
              </a:rPr>
              <a:t>), signifying “one,” or an undirected line (—), signifying “many,” between the relationship set and the entity set.</a:t>
            </a:r>
          </a:p>
          <a:p>
            <a:pPr>
              <a:lnSpc>
                <a:spcPct val="90000"/>
              </a:lnSpc>
              <a:buFont typeface="Monotype Sorts" charset="2"/>
              <a:buNone/>
            </a:pPr>
            <a:endParaRPr lang="en-US" altLang="en-US" sz="600" dirty="0">
              <a:sym typeface="Symbol" panose="05050102010706020507" pitchFamily="18" charset="2"/>
            </a:endParaRPr>
          </a:p>
          <a:p>
            <a:pPr>
              <a:lnSpc>
                <a:spcPct val="90000"/>
              </a:lnSpc>
            </a:pPr>
            <a:r>
              <a:rPr lang="en-US" altLang="en-US" dirty="0"/>
              <a:t>One-to-one relationship between an </a:t>
            </a:r>
            <a:r>
              <a:rPr lang="en-US" altLang="en-US" i="1" dirty="0"/>
              <a:t>instructor</a:t>
            </a:r>
            <a:r>
              <a:rPr lang="en-US" altLang="en-US" dirty="0"/>
              <a:t> and a </a:t>
            </a:r>
            <a:r>
              <a:rPr lang="en-US" altLang="en-US" i="1" dirty="0"/>
              <a:t>student </a:t>
            </a:r>
            <a:r>
              <a:rPr lang="en-US" altLang="en-US" dirty="0"/>
              <a:t>:</a:t>
            </a:r>
          </a:p>
          <a:p>
            <a:pPr lvl="1">
              <a:lnSpc>
                <a:spcPct val="90000"/>
              </a:lnSpc>
            </a:pPr>
            <a:r>
              <a:rPr lang="en-US" altLang="en-US" dirty="0">
                <a:ea typeface="ＭＳ Ｐゴシック" panose="020B0600070205080204" pitchFamily="34" charset="-128"/>
              </a:rPr>
              <a:t>A student is associated with at most one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via the relationship </a:t>
            </a:r>
            <a:r>
              <a:rPr lang="en-US" altLang="en-US" i="1" dirty="0">
                <a:ea typeface="ＭＳ Ｐゴシック" panose="020B0600070205080204" pitchFamily="34" charset="-128"/>
              </a:rPr>
              <a:t>advisor</a:t>
            </a:r>
          </a:p>
          <a:p>
            <a:pPr lvl="1">
              <a:lnSpc>
                <a:spcPct val="90000"/>
              </a:lnSpc>
            </a:pPr>
            <a:r>
              <a:rPr lang="en-US" altLang="en-US" dirty="0">
                <a:ea typeface="ＭＳ Ｐゴシック" panose="020B0600070205080204" pitchFamily="34" charset="-128"/>
              </a:rPr>
              <a:t>A </a:t>
            </a:r>
            <a:r>
              <a:rPr lang="en-US" altLang="en-US" i="1" dirty="0">
                <a:ea typeface="ＭＳ Ｐゴシック" panose="020B0600070205080204" pitchFamily="34" charset="-128"/>
              </a:rPr>
              <a:t>student</a:t>
            </a:r>
            <a:r>
              <a:rPr lang="en-US" altLang="en-US" dirty="0">
                <a:ea typeface="ＭＳ Ｐゴシック" panose="020B0600070205080204" pitchFamily="34" charset="-128"/>
              </a:rPr>
              <a:t> is associated with at most one </a:t>
            </a:r>
            <a:r>
              <a:rPr lang="en-US" altLang="en-US" i="1" dirty="0">
                <a:ea typeface="ＭＳ Ｐゴシック" panose="020B0600070205080204" pitchFamily="34" charset="-128"/>
              </a:rPr>
              <a:t>department</a:t>
            </a:r>
            <a:r>
              <a:rPr lang="en-US" altLang="en-US" dirty="0">
                <a:ea typeface="ＭＳ Ｐゴシック" panose="020B0600070205080204" pitchFamily="34" charset="-128"/>
              </a:rPr>
              <a:t> via </a:t>
            </a:r>
            <a:r>
              <a:rPr lang="en-US" altLang="en-US" i="1" dirty="0" err="1">
                <a:ea typeface="ＭＳ Ｐゴシック" panose="020B0600070205080204" pitchFamily="34" charset="-128"/>
              </a:rPr>
              <a:t>stud_dept</a:t>
            </a:r>
            <a:endParaRPr lang="en-US" altLang="en-US" dirty="0">
              <a:ea typeface="ＭＳ Ｐゴシック" panose="020B0600070205080204" pitchFamily="34" charset="-128"/>
            </a:endParaRPr>
          </a:p>
        </p:txBody>
      </p:sp>
      <p:pic>
        <p:nvPicPr>
          <p:cNvPr id="30724" name="Picture 5"/>
          <p:cNvPicPr>
            <a:picLocks noChangeAspect="1" noChangeArrowheads="1"/>
          </p:cNvPicPr>
          <p:nvPr/>
        </p:nvPicPr>
        <p:blipFill>
          <a:blip r:embed="rId3">
            <a:extLst>
              <a:ext uri="{28A0092B-C50C-407E-A947-70E740481C1C}">
                <a14:useLocalDpi xmlns:a14="http://schemas.microsoft.com/office/drawing/2010/main" val="0"/>
              </a:ext>
            </a:extLst>
          </a:blip>
          <a:srcRect b="78418"/>
          <a:stretch>
            <a:fillRect/>
          </a:stretch>
        </p:blipFill>
        <p:spPr bwMode="auto">
          <a:xfrm>
            <a:off x="2843785" y="2740760"/>
            <a:ext cx="4151138" cy="109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a:xfrm>
            <a:off x="1757363" y="71438"/>
            <a:ext cx="6057900" cy="457200"/>
          </a:xfrm>
        </p:spPr>
        <p:txBody>
          <a:bodyPr/>
          <a:lstStyle/>
          <a:p>
            <a:pPr>
              <a:defRPr/>
            </a:pPr>
            <a:r>
              <a:rPr lang="en-US" altLang="en-US" dirty="0">
                <a:effectLst>
                  <a:outerShdw blurRad="38100" dist="38100" dir="2700000" algn="tl">
                    <a:srgbClr val="C0C0C0"/>
                  </a:outerShdw>
                </a:effectLst>
              </a:rPr>
              <a:t>One-to-Many Relationship</a:t>
            </a:r>
          </a:p>
        </p:txBody>
      </p:sp>
      <p:sp>
        <p:nvSpPr>
          <p:cNvPr id="31747" name="Rectangle 3"/>
          <p:cNvSpPr>
            <a:spLocks noGrp="1" noChangeArrowheads="1"/>
          </p:cNvSpPr>
          <p:nvPr>
            <p:ph type="body" idx="1"/>
          </p:nvPr>
        </p:nvSpPr>
        <p:spPr>
          <a:xfrm>
            <a:off x="1715611" y="815578"/>
            <a:ext cx="5732754" cy="1186958"/>
          </a:xfrm>
        </p:spPr>
        <p:txBody>
          <a:bodyPr/>
          <a:lstStyle/>
          <a:p>
            <a:r>
              <a:rPr lang="en-US" altLang="en-US" dirty="0"/>
              <a:t>one-to-many relationship between an </a:t>
            </a:r>
            <a:r>
              <a:rPr lang="en-US" altLang="en-US" i="1" dirty="0"/>
              <a:t>instructor</a:t>
            </a:r>
            <a:r>
              <a:rPr lang="en-US" altLang="en-US" dirty="0"/>
              <a:t> and a </a:t>
            </a:r>
            <a:r>
              <a:rPr lang="en-US" altLang="en-US" i="1" dirty="0"/>
              <a:t>student</a:t>
            </a:r>
          </a:p>
          <a:p>
            <a:pPr lvl="1"/>
            <a:r>
              <a:rPr lang="en-US" altLang="en-US" dirty="0">
                <a:ea typeface="ＭＳ Ｐゴシック" panose="020B0600070205080204" pitchFamily="34" charset="-128"/>
              </a:rPr>
              <a:t>an instructor is associated with several (including 0) students via </a:t>
            </a:r>
            <a:r>
              <a:rPr lang="en-US" altLang="en-US" i="1" dirty="0">
                <a:ea typeface="ＭＳ Ｐゴシック" panose="020B0600070205080204" pitchFamily="34" charset="-128"/>
              </a:rPr>
              <a:t>advisor </a:t>
            </a:r>
          </a:p>
          <a:p>
            <a:pPr lvl="1"/>
            <a:r>
              <a:rPr lang="en-US" altLang="en-US" dirty="0">
                <a:ea typeface="ＭＳ Ｐゴシック" panose="020B0600070205080204" pitchFamily="34" charset="-128"/>
              </a:rPr>
              <a:t>a student is associated with at most one instructor via advisor, </a:t>
            </a:r>
          </a:p>
        </p:txBody>
      </p:sp>
      <p:pic>
        <p:nvPicPr>
          <p:cNvPr id="31748" name="Picture 5"/>
          <p:cNvPicPr>
            <a:picLocks noChangeAspect="1" noChangeArrowheads="1"/>
          </p:cNvPicPr>
          <p:nvPr/>
        </p:nvPicPr>
        <p:blipFill>
          <a:blip r:embed="rId3">
            <a:extLst>
              <a:ext uri="{28A0092B-C50C-407E-A947-70E740481C1C}">
                <a14:useLocalDpi xmlns:a14="http://schemas.microsoft.com/office/drawing/2010/main" val="0"/>
              </a:ext>
            </a:extLst>
          </a:blip>
          <a:srcRect t="31459" b="44698"/>
          <a:stretch>
            <a:fillRect/>
          </a:stretch>
        </p:blipFill>
        <p:spPr bwMode="auto">
          <a:xfrm>
            <a:off x="2898648" y="1779354"/>
            <a:ext cx="3864300" cy="1122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1782366" y="169069"/>
            <a:ext cx="6085284" cy="342900"/>
          </a:xfrm>
        </p:spPr>
        <p:txBody>
          <a:bodyPr/>
          <a:lstStyle/>
          <a:p>
            <a:pPr>
              <a:defRPr/>
            </a:pPr>
            <a:r>
              <a:rPr lang="en-US" altLang="en-US" dirty="0">
                <a:effectLst>
                  <a:outerShdw blurRad="38100" dist="38100" dir="2700000" algn="tl">
                    <a:srgbClr val="C0C0C0"/>
                  </a:outerShdw>
                </a:effectLst>
              </a:rPr>
              <a:t>Many-to-One Relationships</a:t>
            </a:r>
          </a:p>
        </p:txBody>
      </p:sp>
      <p:sp>
        <p:nvSpPr>
          <p:cNvPr id="32771" name="Rectangle 3"/>
          <p:cNvSpPr>
            <a:spLocks noGrp="1" noChangeArrowheads="1"/>
          </p:cNvSpPr>
          <p:nvPr>
            <p:ph type="body" idx="1"/>
          </p:nvPr>
        </p:nvSpPr>
        <p:spPr>
          <a:xfrm>
            <a:off x="1702293" y="831009"/>
            <a:ext cx="5814076" cy="1360884"/>
          </a:xfrm>
        </p:spPr>
        <p:txBody>
          <a:bodyPr/>
          <a:lstStyle/>
          <a:p>
            <a:r>
              <a:rPr lang="en-US" altLang="en-US" dirty="0"/>
              <a:t>In a many-to-one relationship between an </a:t>
            </a:r>
            <a:r>
              <a:rPr lang="en-US" altLang="en-US" i="1" dirty="0"/>
              <a:t>instructor</a:t>
            </a:r>
            <a:r>
              <a:rPr lang="en-US" altLang="en-US" dirty="0"/>
              <a:t> and a </a:t>
            </a:r>
            <a:r>
              <a:rPr lang="en-US" altLang="en-US" i="1" dirty="0"/>
              <a:t>student, </a:t>
            </a:r>
          </a:p>
          <a:p>
            <a:pPr lvl="1"/>
            <a:r>
              <a:rPr lang="en-US" altLang="en-US" dirty="0">
                <a:ea typeface="ＭＳ Ｐゴシック" panose="020B0600070205080204" pitchFamily="34" charset="-128"/>
              </a:rPr>
              <a:t>an instructor</a:t>
            </a:r>
            <a:r>
              <a:rPr lang="en-US" altLang="en-US" i="1" dirty="0">
                <a:ea typeface="ＭＳ Ｐゴシック" panose="020B0600070205080204" pitchFamily="34" charset="-128"/>
              </a:rPr>
              <a:t> </a:t>
            </a:r>
            <a:r>
              <a:rPr lang="en-US" altLang="en-US" dirty="0">
                <a:ea typeface="ＭＳ Ｐゴシック" panose="020B0600070205080204" pitchFamily="34" charset="-128"/>
              </a:rPr>
              <a:t> is associated with at most one student via </a:t>
            </a:r>
            <a:r>
              <a:rPr lang="en-US" altLang="en-US" i="1" dirty="0">
                <a:ea typeface="ＭＳ Ｐゴシック" panose="020B0600070205080204" pitchFamily="34" charset="-128"/>
              </a:rPr>
              <a:t>advisor</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and a student is associated with several (including 0) instructors via </a:t>
            </a:r>
            <a:r>
              <a:rPr lang="en-US" altLang="en-US" i="1" dirty="0">
                <a:ea typeface="ＭＳ Ｐゴシック" panose="020B0600070205080204" pitchFamily="34" charset="-128"/>
              </a:rPr>
              <a:t>advisor</a:t>
            </a:r>
          </a:p>
        </p:txBody>
      </p:sp>
      <p:pic>
        <p:nvPicPr>
          <p:cNvPr id="32772" name="Picture 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68164" b="6378"/>
          <a:stretch>
            <a:fillRect/>
          </a:stretch>
        </p:blipFill>
        <p:spPr bwMode="auto">
          <a:xfrm>
            <a:off x="2642902" y="1899341"/>
            <a:ext cx="4407122" cy="136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Line 6"/>
          <p:cNvSpPr>
            <a:spLocks noChangeShapeType="1"/>
          </p:cNvSpPr>
          <p:nvPr/>
        </p:nvSpPr>
        <p:spPr bwMode="auto">
          <a:xfrm>
            <a:off x="5598319" y="2958704"/>
            <a:ext cx="171450" cy="1190"/>
          </a:xfrm>
          <a:prstGeom prst="line">
            <a:avLst/>
          </a:prstGeom>
          <a:noFill/>
          <a:ln w="12700">
            <a:solidFill>
              <a:schemeClr val="tx1"/>
            </a:solidFill>
            <a:round/>
            <a:headEnd type="none" w="lg" len="lg"/>
            <a:tailEnd type="stealth" w="lg" len="lg"/>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3C4746-B82B-3F41-8244-F524491BD6E3}"/>
              </a:ext>
            </a:extLst>
          </p:cNvPr>
          <p:cNvSpPr>
            <a:spLocks noGrp="1"/>
          </p:cNvSpPr>
          <p:nvPr>
            <p:ph idx="1"/>
          </p:nvPr>
        </p:nvSpPr>
        <p:spPr/>
        <p:txBody>
          <a:bodyPr/>
          <a:lstStyle/>
          <a:p>
            <a:pPr>
              <a:spcBef>
                <a:spcPts val="0"/>
              </a:spcBef>
              <a:spcAft>
                <a:spcPts val="200"/>
              </a:spcAft>
            </a:pPr>
            <a:r>
              <a:rPr lang="en-US" dirty="0"/>
              <a:t>Introduction and course updates</a:t>
            </a:r>
          </a:p>
          <a:p>
            <a:pPr>
              <a:spcBef>
                <a:spcPts val="0"/>
              </a:spcBef>
              <a:spcAft>
                <a:spcPts val="200"/>
              </a:spcAft>
            </a:pPr>
            <a:r>
              <a:rPr lang="en-US" dirty="0"/>
              <a:t>Some of Codd’s 12 Rules: Information Rule, Online Catalog, View Update</a:t>
            </a:r>
          </a:p>
          <a:p>
            <a:pPr>
              <a:spcBef>
                <a:spcPts val="0"/>
              </a:spcBef>
              <a:spcAft>
                <a:spcPts val="200"/>
              </a:spcAft>
            </a:pPr>
            <a:r>
              <a:rPr lang="en-US" dirty="0"/>
              <a:t>ER Modeling: </a:t>
            </a:r>
          </a:p>
          <a:p>
            <a:pPr lvl="1">
              <a:spcBef>
                <a:spcPts val="0"/>
              </a:spcBef>
              <a:spcAft>
                <a:spcPts val="200"/>
              </a:spcAft>
            </a:pPr>
            <a:r>
              <a:rPr lang="en-US" dirty="0"/>
              <a:t>Degree, Cardinality</a:t>
            </a:r>
          </a:p>
          <a:p>
            <a:pPr lvl="1">
              <a:spcBef>
                <a:spcPts val="0"/>
              </a:spcBef>
              <a:spcAft>
                <a:spcPts val="200"/>
              </a:spcAft>
            </a:pPr>
            <a:r>
              <a:rPr lang="en-US" dirty="0"/>
              <a:t>Aggregation</a:t>
            </a:r>
          </a:p>
          <a:p>
            <a:pPr>
              <a:spcBef>
                <a:spcPts val="0"/>
              </a:spcBef>
              <a:spcAft>
                <a:spcPts val="200"/>
              </a:spcAft>
            </a:pPr>
            <a:r>
              <a:rPr lang="en-US" dirty="0"/>
              <a:t>Relational Algebra/Model</a:t>
            </a:r>
          </a:p>
          <a:p>
            <a:pPr lvl="1">
              <a:spcBef>
                <a:spcPts val="0"/>
              </a:spcBef>
              <a:spcAft>
                <a:spcPts val="200"/>
              </a:spcAft>
            </a:pPr>
            <a:r>
              <a:rPr lang="en-US" dirty="0"/>
              <a:t>Review of joins</a:t>
            </a:r>
          </a:p>
          <a:p>
            <a:pPr lvl="1">
              <a:spcBef>
                <a:spcPts val="0"/>
              </a:spcBef>
              <a:spcAft>
                <a:spcPts val="200"/>
              </a:spcAft>
            </a:pPr>
            <a:r>
              <a:rPr lang="en-US" dirty="0"/>
              <a:t>Obscure operators: anti-join, semi-join, group by, order by, division</a:t>
            </a:r>
          </a:p>
          <a:p>
            <a:pPr>
              <a:spcBef>
                <a:spcPts val="0"/>
              </a:spcBef>
              <a:spcAft>
                <a:spcPts val="200"/>
              </a:spcAft>
            </a:pPr>
            <a:r>
              <a:rPr lang="en-US" dirty="0"/>
              <a:t>SQL</a:t>
            </a:r>
          </a:p>
          <a:p>
            <a:pPr lvl="1">
              <a:spcBef>
                <a:spcPts val="0"/>
              </a:spcBef>
              <a:spcAft>
                <a:spcPts val="200"/>
              </a:spcAft>
            </a:pPr>
            <a:r>
              <a:rPr lang="en-US" dirty="0"/>
              <a:t>Some datatypes and functions – quick enumeration</a:t>
            </a:r>
          </a:p>
          <a:p>
            <a:pPr lvl="1">
              <a:spcBef>
                <a:spcPts val="0"/>
              </a:spcBef>
              <a:spcAft>
                <a:spcPts val="200"/>
              </a:spcAft>
            </a:pPr>
            <a:r>
              <a:rPr lang="en-US" dirty="0"/>
              <a:t>Indexes</a:t>
            </a:r>
          </a:p>
          <a:p>
            <a:pPr lvl="1">
              <a:spcBef>
                <a:spcPts val="0"/>
              </a:spcBef>
              <a:spcAft>
                <a:spcPts val="200"/>
              </a:spcAft>
            </a:pPr>
            <a:r>
              <a:rPr lang="en-US" dirty="0"/>
              <a:t>Functions, Procedures, Triggers</a:t>
            </a:r>
          </a:p>
          <a:p>
            <a:pPr lvl="1">
              <a:spcBef>
                <a:spcPts val="0"/>
              </a:spcBef>
              <a:spcAft>
                <a:spcPts val="200"/>
              </a:spcAft>
            </a:pPr>
            <a:r>
              <a:rPr lang="en-US" dirty="0"/>
              <a:t>Introduction to REST and web applications</a:t>
            </a:r>
          </a:p>
          <a:p>
            <a:pPr>
              <a:spcBef>
                <a:spcPts val="0"/>
              </a:spcBef>
              <a:spcAft>
                <a:spcPts val="200"/>
              </a:spcAft>
            </a:pPr>
            <a:endParaRPr lang="en-US" dirty="0"/>
          </a:p>
          <a:p>
            <a:pPr>
              <a:spcBef>
                <a:spcPts val="0"/>
              </a:spcBef>
              <a:spcAft>
                <a:spcPts val="200"/>
              </a:spcAft>
            </a:pPr>
            <a:endParaRPr lang="en-US" dirty="0"/>
          </a:p>
          <a:p>
            <a:pPr>
              <a:spcBef>
                <a:spcPts val="0"/>
              </a:spcBef>
              <a:spcAft>
                <a:spcPts val="200"/>
              </a:spcAft>
            </a:pPr>
            <a:endParaRPr lang="en-US" dirty="0"/>
          </a:p>
          <a:p>
            <a:pPr>
              <a:spcBef>
                <a:spcPts val="0"/>
              </a:spcBef>
              <a:spcAft>
                <a:spcPts val="200"/>
              </a:spcAft>
            </a:pPr>
            <a:endParaRPr lang="en-US" dirty="0"/>
          </a:p>
        </p:txBody>
      </p:sp>
      <p:sp>
        <p:nvSpPr>
          <p:cNvPr id="3" name="Title 2">
            <a:extLst>
              <a:ext uri="{FF2B5EF4-FFF2-40B4-BE49-F238E27FC236}">
                <a16:creationId xmlns:a16="http://schemas.microsoft.com/office/drawing/2014/main" id="{E66E103B-9592-8A4C-AF7E-2678BD900BEF}"/>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64921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Many-to-Many Relationship</a:t>
            </a:r>
          </a:p>
        </p:txBody>
      </p:sp>
      <p:sp>
        <p:nvSpPr>
          <p:cNvPr id="33795" name="Rectangle 3"/>
          <p:cNvSpPr>
            <a:spLocks noGrp="1" noChangeArrowheads="1"/>
          </p:cNvSpPr>
          <p:nvPr>
            <p:ph type="body" idx="1"/>
          </p:nvPr>
        </p:nvSpPr>
        <p:spPr>
          <a:xfrm>
            <a:off x="1719263" y="820341"/>
            <a:ext cx="5829729" cy="1159669"/>
          </a:xfrm>
        </p:spPr>
        <p:txBody>
          <a:bodyPr/>
          <a:lstStyle/>
          <a:p>
            <a:r>
              <a:rPr lang="en-US" altLang="en-US" dirty="0"/>
              <a:t>An instructor is associated with several (possibly 0) students via </a:t>
            </a:r>
            <a:r>
              <a:rPr lang="en-US" altLang="en-US" i="1" dirty="0"/>
              <a:t>advisor</a:t>
            </a:r>
          </a:p>
          <a:p>
            <a:r>
              <a:rPr lang="en-US" altLang="en-US" dirty="0"/>
              <a:t>A student is associated with several (possibly 0) instructors via </a:t>
            </a:r>
            <a:r>
              <a:rPr lang="en-US" altLang="en-US" i="1" dirty="0"/>
              <a:t>advisor</a:t>
            </a:r>
            <a:r>
              <a:rPr lang="en-US" altLang="en-US" dirty="0"/>
              <a:t> </a:t>
            </a:r>
          </a:p>
        </p:txBody>
      </p:sp>
      <p:pic>
        <p:nvPicPr>
          <p:cNvPr id="3379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750860"/>
            <a:ext cx="4620816" cy="94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a:xfrm>
            <a:off x="2115741" y="175022"/>
            <a:ext cx="5570934" cy="341709"/>
          </a:xfrm>
        </p:spPr>
        <p:txBody>
          <a:bodyPr/>
          <a:lstStyle/>
          <a:p>
            <a:pPr>
              <a:defRPr/>
            </a:pPr>
            <a:r>
              <a:rPr lang="en-US" altLang="en-US" dirty="0">
                <a:effectLst>
                  <a:outerShdw blurRad="38100" dist="38100" dir="2700000" algn="tl">
                    <a:srgbClr val="C0C0C0"/>
                  </a:outerShdw>
                </a:effectLst>
              </a:rPr>
              <a:t>Total and Partial Participation</a:t>
            </a:r>
          </a:p>
        </p:txBody>
      </p:sp>
      <p:sp>
        <p:nvSpPr>
          <p:cNvPr id="34819" name="Rectangle 3"/>
          <p:cNvSpPr>
            <a:spLocks noChangeArrowheads="1"/>
          </p:cNvSpPr>
          <p:nvPr/>
        </p:nvSpPr>
        <p:spPr bwMode="auto">
          <a:xfrm>
            <a:off x="1722268" y="801481"/>
            <a:ext cx="5821532" cy="343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08585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b="1" dirty="0"/>
              <a:t>Total participation </a:t>
            </a:r>
            <a:r>
              <a:rPr kumimoji="1" lang="en-US" altLang="en-US" sz="1275" dirty="0"/>
              <a:t>(indicated by double line):  every entity in the entity set participates in at least one relationship in the relationship set</a:t>
            </a:r>
          </a:p>
          <a:p>
            <a:pPr>
              <a:spcBef>
                <a:spcPct val="35000"/>
              </a:spcBef>
              <a:buClr>
                <a:schemeClr val="tx2"/>
              </a:buClr>
              <a:buSzPct val="90000"/>
              <a:buFont typeface="Monotype Sorts" charset="2"/>
              <a:buChar char="n"/>
            </a:pPr>
            <a:endParaRPr kumimoji="1" lang="en-US" altLang="en-US" sz="1275" dirty="0"/>
          </a:p>
          <a:p>
            <a:pPr>
              <a:spcBef>
                <a:spcPct val="35000"/>
              </a:spcBef>
              <a:buClr>
                <a:schemeClr val="tx2"/>
              </a:buClr>
              <a:buSzPct val="90000"/>
              <a:buFont typeface="Monotype Sorts" charset="2"/>
              <a:buChar char="n"/>
            </a:pPr>
            <a:endParaRPr kumimoji="1" lang="en-US" altLang="en-US" sz="1275" dirty="0"/>
          </a:p>
          <a:p>
            <a:pPr>
              <a:spcBef>
                <a:spcPct val="35000"/>
              </a:spcBef>
              <a:buClr>
                <a:schemeClr val="tx2"/>
              </a:buClr>
              <a:buSzPct val="90000"/>
              <a:buFont typeface="Monotype Sorts" charset="2"/>
              <a:buChar char="n"/>
            </a:pPr>
            <a:endParaRPr kumimoji="1" lang="en-US" altLang="en-US" sz="1275" dirty="0"/>
          </a:p>
          <a:p>
            <a:pPr>
              <a:spcBef>
                <a:spcPct val="35000"/>
              </a:spcBef>
              <a:buClr>
                <a:schemeClr val="tx2"/>
              </a:buClr>
              <a:buSzPct val="90000"/>
              <a:buFont typeface="Monotype Sorts" charset="2"/>
              <a:buChar char="n"/>
            </a:pPr>
            <a:endParaRPr kumimoji="1" lang="en-US" altLang="en-US" sz="1275" dirty="0"/>
          </a:p>
          <a:p>
            <a:pPr lvl="1">
              <a:spcBef>
                <a:spcPct val="35000"/>
              </a:spcBef>
              <a:buClr>
                <a:schemeClr val="hlink"/>
              </a:buClr>
              <a:buSzPct val="80000"/>
            </a:pPr>
            <a:endParaRPr kumimoji="1" lang="en-US" altLang="en-US" sz="1275" dirty="0"/>
          </a:p>
          <a:p>
            <a:pPr lvl="1">
              <a:spcBef>
                <a:spcPct val="35000"/>
              </a:spcBef>
              <a:buClr>
                <a:schemeClr val="hlink"/>
              </a:buClr>
              <a:buSzPct val="80000"/>
            </a:pPr>
            <a:r>
              <a:rPr kumimoji="1" lang="en-US" altLang="en-US" sz="1275" dirty="0"/>
              <a:t>participation of </a:t>
            </a:r>
            <a:r>
              <a:rPr kumimoji="1" lang="en-US" altLang="en-US" sz="1275" i="1" dirty="0"/>
              <a:t>student  </a:t>
            </a:r>
            <a:r>
              <a:rPr kumimoji="1" lang="en-US" altLang="en-US" sz="1275" dirty="0"/>
              <a:t>in </a:t>
            </a:r>
            <a:r>
              <a:rPr kumimoji="1" lang="en-US" altLang="en-US" sz="1275" i="1" dirty="0"/>
              <a:t>advisor r</a:t>
            </a:r>
            <a:r>
              <a:rPr kumimoji="1" lang="en-US" altLang="en-US" sz="1275" dirty="0"/>
              <a:t>elation is total</a:t>
            </a:r>
          </a:p>
          <a:p>
            <a:pPr marL="900113" lvl="2" indent="-257175">
              <a:spcBef>
                <a:spcPct val="35000"/>
              </a:spcBef>
              <a:buClr>
                <a:srgbClr val="33CC33"/>
              </a:buClr>
              <a:buSzPct val="90000"/>
              <a:buFont typeface="Wingdings" panose="05000000000000000000" pitchFamily="2" charset="2"/>
              <a:buChar char="§"/>
            </a:pPr>
            <a:r>
              <a:rPr kumimoji="1" lang="en-US" altLang="en-US" sz="1275" dirty="0"/>
              <a:t> every </a:t>
            </a:r>
            <a:r>
              <a:rPr kumimoji="1" lang="en-US" altLang="en-US" sz="1275" i="1" dirty="0"/>
              <a:t>student </a:t>
            </a:r>
            <a:r>
              <a:rPr kumimoji="1" lang="en-US" altLang="en-US" sz="1275" dirty="0"/>
              <a:t>must have an associated instructor</a:t>
            </a:r>
          </a:p>
          <a:p>
            <a:pPr>
              <a:spcBef>
                <a:spcPct val="35000"/>
              </a:spcBef>
              <a:buClr>
                <a:srgbClr val="002060"/>
              </a:buClr>
              <a:buSzPct val="110000"/>
              <a:buFont typeface="Wingdings" panose="05000000000000000000" pitchFamily="2" charset="2"/>
              <a:buChar char="§"/>
            </a:pPr>
            <a:r>
              <a:rPr kumimoji="1" lang="en-US" altLang="en-US" sz="1275" b="1" dirty="0"/>
              <a:t>Partial participation</a:t>
            </a:r>
            <a:r>
              <a:rPr kumimoji="1" lang="en-US" altLang="en-US" sz="1275" dirty="0"/>
              <a:t>:  some entities may not participate in any relationship in the relationship set</a:t>
            </a:r>
          </a:p>
          <a:p>
            <a:pPr marL="600075" lvl="1" indent="-257175">
              <a:spcBef>
                <a:spcPct val="35000"/>
              </a:spcBef>
              <a:buClr>
                <a:schemeClr val="hlink"/>
              </a:buClr>
              <a:buSzPct val="110000"/>
              <a:buFont typeface="Arial" panose="020B0604020202020204" pitchFamily="34" charset="0"/>
              <a:buChar char="•"/>
            </a:pPr>
            <a:r>
              <a:rPr kumimoji="1" lang="en-US" altLang="en-US" sz="1275" dirty="0"/>
              <a:t>Example: participation of </a:t>
            </a:r>
            <a:r>
              <a:rPr kumimoji="1" lang="en-US" altLang="en-US" sz="1275" i="1" dirty="0"/>
              <a:t>instructor</a:t>
            </a:r>
            <a:r>
              <a:rPr kumimoji="1" lang="en-US" altLang="en-US" sz="1275" dirty="0"/>
              <a:t> in </a:t>
            </a:r>
            <a:r>
              <a:rPr kumimoji="1" lang="en-US" altLang="en-US" sz="1275" i="1" dirty="0"/>
              <a:t>advisor</a:t>
            </a:r>
            <a:r>
              <a:rPr kumimoji="1" lang="en-US" altLang="en-US" sz="1275" dirty="0"/>
              <a:t> is partial</a:t>
            </a:r>
          </a:p>
        </p:txBody>
      </p:sp>
      <p:pic>
        <p:nvPicPr>
          <p:cNvPr id="34820"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5424" y="1500656"/>
            <a:ext cx="4135040" cy="8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a:xfrm>
            <a:off x="1700213" y="28575"/>
            <a:ext cx="6315075" cy="511969"/>
          </a:xfrm>
        </p:spPr>
        <p:txBody>
          <a:bodyPr/>
          <a:lstStyle/>
          <a:p>
            <a:pPr>
              <a:defRPr/>
            </a:pPr>
            <a:r>
              <a:rPr lang="en-US" altLang="en-US" sz="1950" dirty="0">
                <a:effectLst>
                  <a:outerShdw blurRad="38100" dist="38100" dir="2700000" algn="tl">
                    <a:srgbClr val="C0C0C0"/>
                  </a:outerShdw>
                </a:effectLst>
              </a:rPr>
              <a:t>Notation for Expressing More Complex Constraints</a:t>
            </a:r>
          </a:p>
        </p:txBody>
      </p:sp>
      <p:sp>
        <p:nvSpPr>
          <p:cNvPr id="35843" name="Rectangle 3"/>
          <p:cNvSpPr>
            <a:spLocks noChangeArrowheads="1"/>
          </p:cNvSpPr>
          <p:nvPr/>
        </p:nvSpPr>
        <p:spPr bwMode="auto">
          <a:xfrm>
            <a:off x="1713530" y="829866"/>
            <a:ext cx="5724716" cy="334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800100" indent="-34290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rgbClr val="002060"/>
              </a:buClr>
              <a:buSzPct val="110000"/>
              <a:buFont typeface="Wingdings" panose="05000000000000000000" pitchFamily="2" charset="2"/>
              <a:buChar char="§"/>
            </a:pPr>
            <a:r>
              <a:rPr kumimoji="1" lang="en-US" altLang="en-US" sz="1275" dirty="0"/>
              <a:t>A line may have an associated minimum and maximum cardinality, shown in the form </a:t>
            </a:r>
            <a:r>
              <a:rPr kumimoji="1" lang="en-US" altLang="en-US" sz="1275" i="1" dirty="0" err="1"/>
              <a:t>l..h</a:t>
            </a:r>
            <a:r>
              <a:rPr kumimoji="1" lang="en-US" altLang="en-US" sz="1275" dirty="0"/>
              <a:t>, where </a:t>
            </a:r>
            <a:r>
              <a:rPr kumimoji="1" lang="en-US" altLang="en-US" sz="1275" i="1" dirty="0"/>
              <a:t>l</a:t>
            </a:r>
            <a:r>
              <a:rPr kumimoji="1" lang="en-US" altLang="en-US" sz="1275" dirty="0"/>
              <a:t> is the minimum and </a:t>
            </a:r>
            <a:r>
              <a:rPr kumimoji="1" lang="en-US" altLang="en-US" sz="1275" i="1" dirty="0"/>
              <a:t>h</a:t>
            </a:r>
            <a:r>
              <a:rPr kumimoji="1" lang="en-US" altLang="en-US" sz="1275" dirty="0"/>
              <a:t> the maximum cardinality</a:t>
            </a:r>
          </a:p>
          <a:p>
            <a:pPr lvl="1">
              <a:spcBef>
                <a:spcPct val="35000"/>
              </a:spcBef>
              <a:buClr>
                <a:srgbClr val="FF9933"/>
              </a:buClr>
              <a:buSzPct val="110000"/>
              <a:buFont typeface="Arial" panose="020B0604020202020204" pitchFamily="34" charset="0"/>
              <a:buChar char="•"/>
            </a:pPr>
            <a:r>
              <a:rPr kumimoji="1" lang="en-US" altLang="en-US" sz="1275" dirty="0"/>
              <a:t>A minimum value of 1 indicates total participation.</a:t>
            </a:r>
          </a:p>
          <a:p>
            <a:pPr lvl="1">
              <a:spcBef>
                <a:spcPct val="35000"/>
              </a:spcBef>
              <a:buClr>
                <a:srgbClr val="FF9933"/>
              </a:buClr>
              <a:buSzPct val="110000"/>
              <a:buFont typeface="Arial" panose="020B0604020202020204" pitchFamily="34" charset="0"/>
              <a:buChar char="•"/>
            </a:pPr>
            <a:r>
              <a:rPr kumimoji="1" lang="en-US" altLang="en-US" sz="1275" dirty="0"/>
              <a:t>A maximum value of 1 indicates that the entity participates  in at most one relationship</a:t>
            </a:r>
          </a:p>
          <a:p>
            <a:pPr lvl="1">
              <a:spcBef>
                <a:spcPct val="35000"/>
              </a:spcBef>
              <a:buClr>
                <a:srgbClr val="FF9933"/>
              </a:buClr>
              <a:buSzPct val="110000"/>
              <a:buFont typeface="Arial" panose="020B0604020202020204" pitchFamily="34" charset="0"/>
              <a:buChar char="•"/>
            </a:pPr>
            <a:r>
              <a:rPr kumimoji="1" lang="en-US" altLang="en-US" sz="1275" dirty="0"/>
              <a:t>A maximum value of * indicates no limit.</a:t>
            </a:r>
          </a:p>
          <a:p>
            <a:pPr>
              <a:spcBef>
                <a:spcPct val="35000"/>
              </a:spcBef>
              <a:buClr>
                <a:srgbClr val="002060"/>
              </a:buClr>
              <a:buSzPct val="110000"/>
              <a:buFont typeface="Wingdings" panose="05000000000000000000" pitchFamily="2" charset="2"/>
              <a:buChar char="§"/>
            </a:pPr>
            <a:r>
              <a:rPr kumimoji="1" lang="en-US" altLang="en-US" sz="1275" dirty="0"/>
              <a:t>Example</a:t>
            </a:r>
          </a:p>
          <a:p>
            <a:pPr>
              <a:spcBef>
                <a:spcPct val="35000"/>
              </a:spcBef>
              <a:buClr>
                <a:srgbClr val="002060"/>
              </a:buClr>
              <a:buSzPct val="110000"/>
              <a:buFont typeface="Wingdings" panose="05000000000000000000" pitchFamily="2" charset="2"/>
              <a:buChar char="§"/>
            </a:pPr>
            <a:endParaRPr kumimoji="1" lang="en-US" altLang="en-US" sz="1275" dirty="0"/>
          </a:p>
          <a:p>
            <a:pPr>
              <a:spcBef>
                <a:spcPct val="35000"/>
              </a:spcBef>
              <a:buClr>
                <a:srgbClr val="002060"/>
              </a:buClr>
              <a:buSzPct val="100000"/>
              <a:buFont typeface="Wingdings" panose="05000000000000000000" pitchFamily="2" charset="2"/>
              <a:buChar char="§"/>
            </a:pPr>
            <a:endParaRPr kumimoji="1" lang="en-US" altLang="en-US" sz="1275" dirty="0"/>
          </a:p>
          <a:p>
            <a:pPr>
              <a:spcBef>
                <a:spcPct val="35000"/>
              </a:spcBef>
              <a:buClr>
                <a:srgbClr val="002060"/>
              </a:buClr>
              <a:buSzPct val="100000"/>
              <a:buFont typeface="Wingdings" panose="05000000000000000000" pitchFamily="2" charset="2"/>
              <a:buChar char="§"/>
            </a:pPr>
            <a:endParaRPr kumimoji="1" lang="en-US" altLang="en-US" sz="1275" dirty="0"/>
          </a:p>
          <a:p>
            <a:pPr>
              <a:spcBef>
                <a:spcPct val="35000"/>
              </a:spcBef>
              <a:buClr>
                <a:srgbClr val="002060"/>
              </a:buClr>
              <a:buSzPct val="100000"/>
              <a:buFont typeface="Wingdings" panose="05000000000000000000" pitchFamily="2" charset="2"/>
              <a:buChar char="§"/>
            </a:pPr>
            <a:endParaRPr kumimoji="1" lang="en-US" altLang="en-US" sz="1275" dirty="0"/>
          </a:p>
          <a:p>
            <a:pPr lvl="1">
              <a:spcBef>
                <a:spcPct val="35000"/>
              </a:spcBef>
              <a:buClr>
                <a:srgbClr val="FF9933"/>
              </a:buClr>
              <a:buSzPct val="110000"/>
              <a:buFont typeface="Arial" panose="020B0604020202020204" pitchFamily="34" charset="0"/>
              <a:buChar char="•"/>
            </a:pPr>
            <a:r>
              <a:rPr kumimoji="1" lang="en-US" altLang="en-US" sz="1275" dirty="0"/>
              <a:t>Instructor can advise 0 or more students.  A student must have 1 advisor; cannot have multiple advisors</a:t>
            </a:r>
          </a:p>
          <a:p>
            <a:pPr>
              <a:spcBef>
                <a:spcPct val="35000"/>
              </a:spcBef>
              <a:buClr>
                <a:schemeClr val="tx2"/>
              </a:buClr>
              <a:buSzPct val="90000"/>
            </a:pPr>
            <a:endParaRPr kumimoji="1" lang="en-US" altLang="en-US" sz="1275" dirty="0"/>
          </a:p>
          <a:p>
            <a:pPr>
              <a:spcBef>
                <a:spcPct val="35000"/>
              </a:spcBef>
              <a:buClr>
                <a:schemeClr val="tx2"/>
              </a:buClr>
              <a:buSzPct val="90000"/>
              <a:buFont typeface="Monotype Sorts" charset="2"/>
              <a:buChar char="n"/>
            </a:pPr>
            <a:endParaRPr kumimoji="1" lang="en-US" altLang="en-US" sz="1275" dirty="0"/>
          </a:p>
        </p:txBody>
      </p:sp>
      <p:pic>
        <p:nvPicPr>
          <p:cNvPr id="358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593" y="2702125"/>
            <a:ext cx="4044363" cy="79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4CB42-FC77-CFF8-B7B6-31CBA4FC5C87}"/>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016ACB8-57A5-3B81-ED8A-8C6D4F5FA85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C38EC5A9-D445-60B7-AB4C-C2E5759483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8E373CC-1783-110D-C458-7E8AAC3CE04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Introduction</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Rectangle 2">
            <a:extLst>
              <a:ext uri="{FF2B5EF4-FFF2-40B4-BE49-F238E27FC236}">
                <a16:creationId xmlns:a16="http://schemas.microsoft.com/office/drawing/2014/main" id="{D8C72481-97F7-0A6E-69F7-B362CFE2EEB0}"/>
              </a:ext>
            </a:extLst>
          </p:cNvPr>
          <p:cNvSpPr/>
          <p:nvPr/>
        </p:nvSpPr>
        <p:spPr>
          <a:xfrm>
            <a:off x="0" y="438150"/>
            <a:ext cx="9144000" cy="4248150"/>
          </a:xfrm>
          <a:prstGeom prst="rect">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Aggregation</a:t>
            </a:r>
          </a:p>
        </p:txBody>
      </p:sp>
      <p:sp>
        <p:nvSpPr>
          <p:cNvPr id="4" name="TextBox 9">
            <a:extLst>
              <a:ext uri="{FF2B5EF4-FFF2-40B4-BE49-F238E27FC236}">
                <a16:creationId xmlns:a16="http://schemas.microsoft.com/office/drawing/2014/main" id="{5D90F59B-FBD9-A925-2065-C5EE5D2C072D}"/>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5: ER(4), Relational(4), SQL(4)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8245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E142050F-CDBB-9414-0949-DD2C09F0E6CA}"/>
              </a:ext>
            </a:extLst>
          </p:cNvPr>
          <p:cNvSpPr txBox="1"/>
          <p:nvPr/>
        </p:nvSpPr>
        <p:spPr>
          <a:xfrm>
            <a:off x="6096000" y="2184657"/>
            <a:ext cx="2855397"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simplest way to handle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in relational is an associative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entity.</a:t>
            </a:r>
          </a:p>
        </p:txBody>
      </p:sp>
      <p:sp>
        <p:nvSpPr>
          <p:cNvPr id="5" name="TextBox 4">
            <a:extLst>
              <a:ext uri="{FF2B5EF4-FFF2-40B4-BE49-F238E27FC236}">
                <a16:creationId xmlns:a16="http://schemas.microsoft.com/office/drawing/2014/main" id="{EE1D6E5E-C5D9-9723-3D69-DFC025DC2F20}"/>
              </a:ext>
            </a:extLst>
          </p:cNvPr>
          <p:cNvSpPr txBox="1"/>
          <p:nvPr/>
        </p:nvSpPr>
        <p:spPr>
          <a:xfrm>
            <a:off x="228600" y="4313633"/>
            <a:ext cx="7534867" cy="64633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thoughts here: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www.geeksforgeeks.org</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/aggregate-data-model-in-</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nosql</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p>
        </p:txBody>
      </p:sp>
    </p:spTree>
    <p:extLst>
      <p:ext uri="{BB962C8B-B14F-4D97-AF65-F5344CB8AC3E}">
        <p14:creationId xmlns:p14="http://schemas.microsoft.com/office/powerpoint/2010/main" val="779476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FBA6AE-51F5-7917-C849-E53FC3B24E2F}"/>
              </a:ext>
            </a:extLst>
          </p:cNvPr>
          <p:cNvSpPr>
            <a:spLocks noGrp="1"/>
          </p:cNvSpPr>
          <p:nvPr>
            <p:ph type="title"/>
          </p:nvPr>
        </p:nvSpPr>
        <p:spPr/>
        <p:txBody>
          <a:bodyPr/>
          <a:lstStyle/>
          <a:p>
            <a:r>
              <a:rPr lang="en-US" dirty="0"/>
              <a:t>Let’s Do a More Example in Crow’s Foot</a:t>
            </a:r>
          </a:p>
        </p:txBody>
      </p:sp>
      <p:sp>
        <p:nvSpPr>
          <p:cNvPr id="6" name="TextBox 5">
            <a:extLst>
              <a:ext uri="{FF2B5EF4-FFF2-40B4-BE49-F238E27FC236}">
                <a16:creationId xmlns:a16="http://schemas.microsoft.com/office/drawing/2014/main" id="{B4B5A78E-F33C-DC3C-8E52-054775ECC915}"/>
              </a:ext>
            </a:extLst>
          </p:cNvPr>
          <p:cNvSpPr txBox="1"/>
          <p:nvPr/>
        </p:nvSpPr>
        <p:spPr>
          <a:xfrm>
            <a:off x="5581327" y="895124"/>
            <a:ext cx="3228762" cy="1754326"/>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If I got that right, it is</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 miracle.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Normally, you cannot be sure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until you implement</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and test it.</a:t>
            </a:r>
          </a:p>
        </p:txBody>
      </p:sp>
      <p:pic>
        <p:nvPicPr>
          <p:cNvPr id="4" name="Picture 3">
            <a:extLst>
              <a:ext uri="{FF2B5EF4-FFF2-40B4-BE49-F238E27FC236}">
                <a16:creationId xmlns:a16="http://schemas.microsoft.com/office/drawing/2014/main" id="{57277CCC-69C6-345E-6B45-1E39A7B23C5C}"/>
              </a:ext>
            </a:extLst>
          </p:cNvPr>
          <p:cNvPicPr>
            <a:picLocks noChangeAspect="1"/>
          </p:cNvPicPr>
          <p:nvPr/>
        </p:nvPicPr>
        <p:blipFill>
          <a:blip r:embed="rId2"/>
          <a:stretch>
            <a:fillRect/>
          </a:stretch>
        </p:blipFill>
        <p:spPr>
          <a:xfrm>
            <a:off x="201879" y="742950"/>
            <a:ext cx="5034530" cy="3813000"/>
          </a:xfrm>
          <a:prstGeom prst="rect">
            <a:avLst/>
          </a:prstGeom>
        </p:spPr>
      </p:pic>
    </p:spTree>
    <p:extLst>
      <p:ext uri="{BB962C8B-B14F-4D97-AF65-F5344CB8AC3E}">
        <p14:creationId xmlns:p14="http://schemas.microsoft.com/office/powerpoint/2010/main" val="3866782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7B6-3357-8E90-473F-30977F199782}"/>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7EEFC01-B0DE-169D-B8B3-ABCE1F51ED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26BD595-F1AB-CC29-DCAC-AB556D3BCF9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5172FEA-FFAB-3FA5-A90E-615672624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D743D9CA-8F1C-8134-9621-9CCCB812CB0C}"/>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Relational Model</a:t>
            </a:r>
          </a:p>
        </p:txBody>
      </p:sp>
      <p:sp>
        <p:nvSpPr>
          <p:cNvPr id="9" name="TextBox 9">
            <a:extLst>
              <a:ext uri="{FF2B5EF4-FFF2-40B4-BE49-F238E27FC236}">
                <a16:creationId xmlns:a16="http://schemas.microsoft.com/office/drawing/2014/main" id="{4B2C7294-971A-6FB5-47D9-0B5378AC8DB5}"/>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3146950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94587"/>
            <a:ext cx="9144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Introduction</a:t>
            </a:r>
            <a:br>
              <a:rPr lang="en-US" altLang="en-US" sz="3600" dirty="0">
                <a:solidFill>
                  <a:schemeClr val="bg1"/>
                </a:solidFill>
              </a:rPr>
            </a:br>
            <a:r>
              <a:rPr lang="en-US" altLang="en-US" sz="3600" dirty="0">
                <a:solidFill>
                  <a:schemeClr val="bg1"/>
                </a:solidFill>
              </a:rPr>
              <a:t>and</a:t>
            </a:r>
            <a:br>
              <a:rPr lang="en-US" altLang="en-US" sz="3600" dirty="0">
                <a:solidFill>
                  <a:schemeClr val="bg1"/>
                </a:solidFill>
              </a:rPr>
            </a:br>
            <a:r>
              <a:rPr lang="en-US" altLang="en-US" sz="3600" dirty="0">
                <a:solidFill>
                  <a:schemeClr val="bg1"/>
                </a:solidFill>
              </a:rPr>
              <a:t>course updates</a:t>
            </a:r>
          </a:p>
        </p:txBody>
      </p:sp>
      <p:sp>
        <p:nvSpPr>
          <p:cNvPr id="9" name="TextBox 9">
            <a:extLst>
              <a:ext uri="{FF2B5EF4-FFF2-40B4-BE49-F238E27FC236}">
                <a16:creationId xmlns:a16="http://schemas.microsoft.com/office/drawing/2014/main" id="{5B759205-0568-4212-B25B-D0844C69C118}"/>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2377482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 want is:</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3301901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lang="en-US" sz="1200" dirty="0">
                <a:solidFill>
                  <a:srgbClr val="FF0000"/>
                </a:solidFill>
              </a:rPr>
              <a:t>part of the core algebra.</a:t>
            </a:r>
            <a:endPar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4607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33145C-FA18-6596-5712-D58C8438E5A2}"/>
              </a:ext>
            </a:extLst>
          </p:cNvPr>
          <p:cNvSpPr>
            <a:spLocks noGrp="1"/>
          </p:cNvSpPr>
          <p:nvPr>
            <p:ph idx="1"/>
          </p:nvPr>
        </p:nvSpPr>
        <p:spPr/>
        <p:txBody>
          <a:bodyPr/>
          <a:lstStyle/>
          <a:p>
            <a:r>
              <a:rPr lang="en-US" dirty="0"/>
              <a:t>“</a:t>
            </a:r>
            <a:r>
              <a:rPr lang="en-US" b="0" i="0" dirty="0">
                <a:solidFill>
                  <a:srgbClr val="292929"/>
                </a:solidFill>
                <a:effectLst/>
                <a:latin typeface="source-serif-pro"/>
              </a:rPr>
              <a:t>An anti-join is when you would like to keep all of the records in the original table except those records that match the other table.”</a:t>
            </a:r>
          </a:p>
          <a:p>
            <a:pPr marL="0" indent="0">
              <a:buNone/>
            </a:pPr>
            <a:r>
              <a:rPr lang="en-US" b="0" i="0" dirty="0">
                <a:solidFill>
                  <a:srgbClr val="292929"/>
                </a:solidFill>
                <a:effectLst/>
                <a:latin typeface="source-serif-pro"/>
              </a:rPr>
              <a:t> </a:t>
            </a:r>
            <a:endParaRPr lang="en-US" dirty="0"/>
          </a:p>
        </p:txBody>
      </p:sp>
      <p:sp>
        <p:nvSpPr>
          <p:cNvPr id="3" name="Title 2">
            <a:extLst>
              <a:ext uri="{FF2B5EF4-FFF2-40B4-BE49-F238E27FC236}">
                <a16:creationId xmlns:a16="http://schemas.microsoft.com/office/drawing/2014/main" id="{A6B9D8A3-F2AF-DB5E-F36C-9D7386C5DE1C}"/>
              </a:ext>
            </a:extLst>
          </p:cNvPr>
          <p:cNvSpPr>
            <a:spLocks noGrp="1"/>
          </p:cNvSpPr>
          <p:nvPr>
            <p:ph type="title"/>
          </p:nvPr>
        </p:nvSpPr>
        <p:spPr/>
        <p:txBody>
          <a:bodyPr/>
          <a:lstStyle/>
          <a:p>
            <a:r>
              <a:rPr lang="en-US" dirty="0"/>
              <a:t>Anti – Join</a:t>
            </a:r>
          </a:p>
        </p:txBody>
      </p:sp>
      <p:sp>
        <p:nvSpPr>
          <p:cNvPr id="5" name="TextBox 4">
            <a:extLst>
              <a:ext uri="{FF2B5EF4-FFF2-40B4-BE49-F238E27FC236}">
                <a16:creationId xmlns:a16="http://schemas.microsoft.com/office/drawing/2014/main" id="{90072CE5-5D50-08AD-C8BD-C675F6C5BCFC}"/>
              </a:ext>
            </a:extLst>
          </p:cNvPr>
          <p:cNvSpPr txBox="1"/>
          <p:nvPr/>
        </p:nvSpPr>
        <p:spPr>
          <a:xfrm>
            <a:off x="4578096" y="1510211"/>
            <a:ext cx="4114800" cy="369332"/>
          </a:xfrm>
          <a:prstGeom prst="rect">
            <a:avLst/>
          </a:prstGeom>
          <a:noFill/>
        </p:spPr>
        <p:txBody>
          <a:bodyPr wrap="square">
            <a:spAutoFit/>
          </a:bodyPr>
          <a:lstStyle/>
          <a:p>
            <a:r>
              <a:rPr lang="en-US" dirty="0" err="1"/>
              <a:t>σ</a:t>
            </a:r>
            <a:r>
              <a:rPr lang="en-US" dirty="0"/>
              <a:t> </a:t>
            </a:r>
            <a:r>
              <a:rPr lang="en-US" dirty="0" err="1"/>
              <a:t>i_id</a:t>
            </a:r>
            <a:r>
              <a:rPr lang="en-US" dirty="0"/>
              <a:t>=null (instructor ⟕ ID=</a:t>
            </a:r>
            <a:r>
              <a:rPr lang="en-US" dirty="0" err="1"/>
              <a:t>i_id</a:t>
            </a:r>
            <a:r>
              <a:rPr lang="en-US" dirty="0"/>
              <a:t> advisor)</a:t>
            </a:r>
          </a:p>
        </p:txBody>
      </p:sp>
      <p:pic>
        <p:nvPicPr>
          <p:cNvPr id="8" name="Picture 7">
            <a:extLst>
              <a:ext uri="{FF2B5EF4-FFF2-40B4-BE49-F238E27FC236}">
                <a16:creationId xmlns:a16="http://schemas.microsoft.com/office/drawing/2014/main" id="{34B68B74-7B0D-DD76-AD07-1DB17E57DD0E}"/>
              </a:ext>
            </a:extLst>
          </p:cNvPr>
          <p:cNvPicPr>
            <a:picLocks noChangeAspect="1"/>
          </p:cNvPicPr>
          <p:nvPr/>
        </p:nvPicPr>
        <p:blipFill>
          <a:blip r:embed="rId2"/>
          <a:stretch>
            <a:fillRect/>
          </a:stretch>
        </p:blipFill>
        <p:spPr>
          <a:xfrm>
            <a:off x="4572000" y="2020513"/>
            <a:ext cx="4569281" cy="1752600"/>
          </a:xfrm>
          <a:prstGeom prst="rect">
            <a:avLst/>
          </a:prstGeom>
        </p:spPr>
      </p:pic>
      <p:sp>
        <p:nvSpPr>
          <p:cNvPr id="10" name="TextBox 9">
            <a:extLst>
              <a:ext uri="{FF2B5EF4-FFF2-40B4-BE49-F238E27FC236}">
                <a16:creationId xmlns:a16="http://schemas.microsoft.com/office/drawing/2014/main" id="{7C142082-7AC9-DEC5-D314-486ECB04983D}"/>
              </a:ext>
            </a:extLst>
          </p:cNvPr>
          <p:cNvSpPr txBox="1"/>
          <p:nvPr/>
        </p:nvSpPr>
        <p:spPr>
          <a:xfrm>
            <a:off x="172570" y="1510211"/>
            <a:ext cx="3383280" cy="369332"/>
          </a:xfrm>
          <a:prstGeom prst="rect">
            <a:avLst/>
          </a:prstGeom>
          <a:noFill/>
        </p:spPr>
        <p:txBody>
          <a:bodyPr wrap="square">
            <a:spAutoFit/>
          </a:bodyPr>
          <a:lstStyle/>
          <a:p>
            <a:r>
              <a:rPr lang="en-US" dirty="0"/>
              <a:t>instructor ▷ ID=</a:t>
            </a:r>
            <a:r>
              <a:rPr lang="en-US" dirty="0" err="1"/>
              <a:t>i_id</a:t>
            </a:r>
            <a:r>
              <a:rPr lang="en-US" dirty="0"/>
              <a:t> advisor</a:t>
            </a:r>
          </a:p>
        </p:txBody>
      </p:sp>
      <p:pic>
        <p:nvPicPr>
          <p:cNvPr id="11" name="Picture 10">
            <a:extLst>
              <a:ext uri="{FF2B5EF4-FFF2-40B4-BE49-F238E27FC236}">
                <a16:creationId xmlns:a16="http://schemas.microsoft.com/office/drawing/2014/main" id="{58C06CE1-AB47-FB87-19F4-0B8EEFBF1716}"/>
              </a:ext>
            </a:extLst>
          </p:cNvPr>
          <p:cNvPicPr>
            <a:picLocks noChangeAspect="1"/>
          </p:cNvPicPr>
          <p:nvPr/>
        </p:nvPicPr>
        <p:blipFill>
          <a:blip r:embed="rId3"/>
          <a:stretch>
            <a:fillRect/>
          </a:stretch>
        </p:blipFill>
        <p:spPr>
          <a:xfrm>
            <a:off x="172570" y="2020513"/>
            <a:ext cx="3494587" cy="1935810"/>
          </a:xfrm>
          <a:prstGeom prst="rect">
            <a:avLst/>
          </a:prstGeom>
        </p:spPr>
      </p:pic>
    </p:spTree>
    <p:extLst>
      <p:ext uri="{BB962C8B-B14F-4D97-AF65-F5344CB8AC3E}">
        <p14:creationId xmlns:p14="http://schemas.microsoft.com/office/powerpoint/2010/main" val="2682426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B0DCC-F28A-DDB3-2062-951BC1FF9BFF}"/>
              </a:ext>
            </a:extLst>
          </p:cNvPr>
          <p:cNvSpPr>
            <a:spLocks noGrp="1"/>
          </p:cNvSpPr>
          <p:nvPr>
            <p:ph idx="1"/>
          </p:nvPr>
        </p:nvSpPr>
        <p:spPr>
          <a:xfrm>
            <a:off x="86284" y="537572"/>
            <a:ext cx="8839200" cy="381000"/>
          </a:xfrm>
        </p:spPr>
        <p:txBody>
          <a:bodyPr/>
          <a:lstStyle/>
          <a:p>
            <a:pPr marL="0" indent="0">
              <a:buNone/>
            </a:pPr>
            <a:r>
              <a:rPr lang="en-US" sz="1800" b="1" dirty="0"/>
              <a:t>Semi-join</a:t>
            </a:r>
            <a:r>
              <a:rPr lang="en-US" sz="1800" dirty="0"/>
              <a:t> is a type of join that is applied to relations to join them based on the related columns. When semi-join is applied, it returns the rows from one table for which there are matching records in another related table.</a:t>
            </a:r>
          </a:p>
        </p:txBody>
      </p:sp>
      <p:sp>
        <p:nvSpPr>
          <p:cNvPr id="3" name="Title 2">
            <a:extLst>
              <a:ext uri="{FF2B5EF4-FFF2-40B4-BE49-F238E27FC236}">
                <a16:creationId xmlns:a16="http://schemas.microsoft.com/office/drawing/2014/main" id="{F6844571-7DA5-9ED9-F5C1-3DE0B0796A13}"/>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764A872F-E8F1-50AD-6A36-AE99A6F5E4C8}"/>
              </a:ext>
            </a:extLst>
          </p:cNvPr>
          <p:cNvPicPr>
            <a:picLocks noChangeAspect="1"/>
          </p:cNvPicPr>
          <p:nvPr/>
        </p:nvPicPr>
        <p:blipFill>
          <a:blip r:embed="rId2"/>
          <a:stretch>
            <a:fillRect/>
          </a:stretch>
        </p:blipFill>
        <p:spPr>
          <a:xfrm>
            <a:off x="172570" y="1346029"/>
            <a:ext cx="3728420" cy="3251417"/>
          </a:xfrm>
          <a:prstGeom prst="rect">
            <a:avLst/>
          </a:prstGeom>
        </p:spPr>
      </p:pic>
      <p:pic>
        <p:nvPicPr>
          <p:cNvPr id="5" name="Picture 4">
            <a:extLst>
              <a:ext uri="{FF2B5EF4-FFF2-40B4-BE49-F238E27FC236}">
                <a16:creationId xmlns:a16="http://schemas.microsoft.com/office/drawing/2014/main" id="{ED7450C9-9C53-0C18-1077-00D6F3868208}"/>
              </a:ext>
            </a:extLst>
          </p:cNvPr>
          <p:cNvPicPr>
            <a:picLocks noChangeAspect="1"/>
          </p:cNvPicPr>
          <p:nvPr/>
        </p:nvPicPr>
        <p:blipFill>
          <a:blip r:embed="rId3"/>
          <a:stretch>
            <a:fillRect/>
          </a:stretch>
        </p:blipFill>
        <p:spPr>
          <a:xfrm>
            <a:off x="4648200" y="1308764"/>
            <a:ext cx="3429000" cy="3320299"/>
          </a:xfrm>
          <a:prstGeom prst="rect">
            <a:avLst/>
          </a:prstGeom>
        </p:spPr>
      </p:pic>
    </p:spTree>
    <p:extLst>
      <p:ext uri="{BB962C8B-B14F-4D97-AF65-F5344CB8AC3E}">
        <p14:creationId xmlns:p14="http://schemas.microsoft.com/office/powerpoint/2010/main" val="12612281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4EA8A-A940-C1D1-5581-F3F99124E88B}"/>
              </a:ext>
            </a:extLst>
          </p:cNvPr>
          <p:cNvSpPr>
            <a:spLocks noGrp="1"/>
          </p:cNvSpPr>
          <p:nvPr>
            <p:ph type="title"/>
          </p:nvPr>
        </p:nvSpPr>
        <p:spPr/>
        <p:txBody>
          <a:bodyPr/>
          <a:lstStyle/>
          <a:p>
            <a:r>
              <a:rPr lang="en-US" dirty="0"/>
              <a:t>Group By, Order By</a:t>
            </a:r>
          </a:p>
        </p:txBody>
      </p:sp>
      <p:sp>
        <p:nvSpPr>
          <p:cNvPr id="5" name="TextBox 4">
            <a:extLst>
              <a:ext uri="{FF2B5EF4-FFF2-40B4-BE49-F238E27FC236}">
                <a16:creationId xmlns:a16="http://schemas.microsoft.com/office/drawing/2014/main" id="{9AAAA177-7003-D169-3FA8-9A3451B45AE7}"/>
              </a:ext>
            </a:extLst>
          </p:cNvPr>
          <p:cNvSpPr txBox="1"/>
          <p:nvPr/>
        </p:nvSpPr>
        <p:spPr>
          <a:xfrm>
            <a:off x="127444" y="2533723"/>
            <a:ext cx="6422136" cy="369332"/>
          </a:xfrm>
          <a:prstGeom prst="rect">
            <a:avLst/>
          </a:prstGeom>
          <a:noFill/>
        </p:spPr>
        <p:txBody>
          <a:bodyPr wrap="square">
            <a:spAutoFit/>
          </a:bodyPr>
          <a:lstStyle/>
          <a:p>
            <a:r>
              <a:rPr lang="en-US" dirty="0" err="1"/>
              <a:t>τ</a:t>
            </a:r>
            <a:r>
              <a:rPr lang="en-US" dirty="0"/>
              <a:t> </a:t>
            </a:r>
            <a:r>
              <a:rPr lang="en-US" dirty="0" err="1"/>
              <a:t>total_seats</a:t>
            </a:r>
            <a:r>
              <a:rPr lang="en-US" dirty="0"/>
              <a:t> (</a:t>
            </a:r>
            <a:r>
              <a:rPr lang="en-US" dirty="0" err="1"/>
              <a:t>γ</a:t>
            </a:r>
            <a:r>
              <a:rPr lang="en-US" dirty="0"/>
              <a:t> building; sum(capacity)→</a:t>
            </a:r>
            <a:r>
              <a:rPr lang="en-US" dirty="0" err="1"/>
              <a:t>total_seats</a:t>
            </a:r>
            <a:r>
              <a:rPr lang="en-US" dirty="0"/>
              <a:t> (classroom))</a:t>
            </a:r>
          </a:p>
        </p:txBody>
      </p:sp>
      <p:pic>
        <p:nvPicPr>
          <p:cNvPr id="6" name="Picture 5">
            <a:extLst>
              <a:ext uri="{FF2B5EF4-FFF2-40B4-BE49-F238E27FC236}">
                <a16:creationId xmlns:a16="http://schemas.microsoft.com/office/drawing/2014/main" id="{52F82CCA-8264-F3BE-ED79-5CC287182161}"/>
              </a:ext>
            </a:extLst>
          </p:cNvPr>
          <p:cNvPicPr>
            <a:picLocks noChangeAspect="1"/>
          </p:cNvPicPr>
          <p:nvPr/>
        </p:nvPicPr>
        <p:blipFill>
          <a:blip r:embed="rId2"/>
          <a:stretch>
            <a:fillRect/>
          </a:stretch>
        </p:blipFill>
        <p:spPr>
          <a:xfrm>
            <a:off x="1676400" y="2911437"/>
            <a:ext cx="3171825" cy="1564523"/>
          </a:xfrm>
          <a:prstGeom prst="rect">
            <a:avLst/>
          </a:prstGeom>
        </p:spPr>
      </p:pic>
      <p:sp>
        <p:nvSpPr>
          <p:cNvPr id="8" name="TextBox 7">
            <a:extLst>
              <a:ext uri="{FF2B5EF4-FFF2-40B4-BE49-F238E27FC236}">
                <a16:creationId xmlns:a16="http://schemas.microsoft.com/office/drawing/2014/main" id="{4C932D12-5F1E-675A-F39D-61C018BA0999}"/>
              </a:ext>
            </a:extLst>
          </p:cNvPr>
          <p:cNvSpPr txBox="1"/>
          <p:nvPr/>
        </p:nvSpPr>
        <p:spPr>
          <a:xfrm>
            <a:off x="2780716" y="461845"/>
            <a:ext cx="1164336" cy="369332"/>
          </a:xfrm>
          <a:prstGeom prst="rect">
            <a:avLst/>
          </a:prstGeom>
          <a:noFill/>
        </p:spPr>
        <p:txBody>
          <a:bodyPr wrap="square">
            <a:spAutoFit/>
          </a:bodyPr>
          <a:lstStyle/>
          <a:p>
            <a:r>
              <a:rPr lang="en-US" dirty="0"/>
              <a:t>classroom</a:t>
            </a:r>
          </a:p>
        </p:txBody>
      </p:sp>
      <p:pic>
        <p:nvPicPr>
          <p:cNvPr id="9" name="Picture 8">
            <a:extLst>
              <a:ext uri="{FF2B5EF4-FFF2-40B4-BE49-F238E27FC236}">
                <a16:creationId xmlns:a16="http://schemas.microsoft.com/office/drawing/2014/main" id="{05ADD723-61DA-467E-4997-FBE9736087D9}"/>
              </a:ext>
            </a:extLst>
          </p:cNvPr>
          <p:cNvPicPr>
            <a:picLocks noChangeAspect="1"/>
          </p:cNvPicPr>
          <p:nvPr/>
        </p:nvPicPr>
        <p:blipFill>
          <a:blip r:embed="rId3"/>
          <a:stretch>
            <a:fillRect/>
          </a:stretch>
        </p:blipFill>
        <p:spPr>
          <a:xfrm>
            <a:off x="1882775" y="831177"/>
            <a:ext cx="3092450" cy="1649660"/>
          </a:xfrm>
          <a:prstGeom prst="rect">
            <a:avLst/>
          </a:prstGeom>
        </p:spPr>
      </p:pic>
      <p:sp>
        <p:nvSpPr>
          <p:cNvPr id="10" name="TextBox 9">
            <a:extLst>
              <a:ext uri="{FF2B5EF4-FFF2-40B4-BE49-F238E27FC236}">
                <a16:creationId xmlns:a16="http://schemas.microsoft.com/office/drawing/2014/main" id="{CE806669-D05E-03B3-C232-1B7CFCAE9024}"/>
              </a:ext>
            </a:extLst>
          </p:cNvPr>
          <p:cNvSpPr txBox="1"/>
          <p:nvPr/>
        </p:nvSpPr>
        <p:spPr>
          <a:xfrm>
            <a:off x="5510040" y="666750"/>
            <a:ext cx="3502369" cy="1200329"/>
          </a:xfrm>
          <a:prstGeom prst="rect">
            <a:avLst/>
          </a:prstGeom>
          <a:noFill/>
        </p:spPr>
        <p:txBody>
          <a:bodyPr wrap="none" rtlCol="0">
            <a:spAutoFit/>
          </a:bodyPr>
          <a:lstStyle/>
          <a:p>
            <a:pPr marL="285750" indent="-285750">
              <a:buFont typeface="Arial" panose="020B0604020202020204" pitchFamily="34" charset="0"/>
              <a:buChar char="•"/>
            </a:pPr>
            <a:r>
              <a:rPr lang="en-US" dirty="0"/>
              <a:t>These are very simple examples.</a:t>
            </a:r>
          </a:p>
          <a:p>
            <a:pPr marL="285750" indent="-285750">
              <a:buFont typeface="Arial" panose="020B0604020202020204" pitchFamily="34" charset="0"/>
              <a:buChar char="•"/>
            </a:pPr>
            <a:r>
              <a:rPr lang="en-US" dirty="0"/>
              <a:t>We can apply them to relations</a:t>
            </a:r>
            <a:br>
              <a:rPr lang="en-US" dirty="0"/>
            </a:br>
            <a:r>
              <a:rPr lang="en-US" dirty="0"/>
              <a:t>created by operations on other</a:t>
            </a:r>
            <a:br>
              <a:rPr lang="en-US" dirty="0"/>
            </a:br>
            <a:r>
              <a:rPr lang="en-US" dirty="0"/>
              <a:t>tables.</a:t>
            </a:r>
          </a:p>
        </p:txBody>
      </p:sp>
    </p:spTree>
    <p:extLst>
      <p:ext uri="{BB962C8B-B14F-4D97-AF65-F5344CB8AC3E}">
        <p14:creationId xmlns:p14="http://schemas.microsoft.com/office/powerpoint/2010/main" val="2788254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3A7-5C3A-CE5D-781E-54F634930B1B}"/>
              </a:ext>
            </a:extLst>
          </p:cNvPr>
          <p:cNvSpPr>
            <a:spLocks noGrp="1"/>
          </p:cNvSpPr>
          <p:nvPr>
            <p:ph type="title"/>
          </p:nvPr>
        </p:nvSpPr>
        <p:spPr/>
        <p:txBody>
          <a:bodyPr/>
          <a:lstStyle/>
          <a:p>
            <a:r>
              <a:rPr lang="en-US" dirty="0"/>
              <a:t>Division</a:t>
            </a:r>
          </a:p>
        </p:txBody>
      </p:sp>
      <p:pic>
        <p:nvPicPr>
          <p:cNvPr id="4" name="Picture 3">
            <a:extLst>
              <a:ext uri="{FF2B5EF4-FFF2-40B4-BE49-F238E27FC236}">
                <a16:creationId xmlns:a16="http://schemas.microsoft.com/office/drawing/2014/main" id="{EE89108F-241E-0015-80CD-AEB3CB2BB45A}"/>
              </a:ext>
            </a:extLst>
          </p:cNvPr>
          <p:cNvPicPr>
            <a:picLocks noChangeAspect="1"/>
          </p:cNvPicPr>
          <p:nvPr/>
        </p:nvPicPr>
        <p:blipFill>
          <a:blip r:embed="rId2"/>
          <a:stretch>
            <a:fillRect/>
          </a:stretch>
        </p:blipFill>
        <p:spPr>
          <a:xfrm>
            <a:off x="2746112" y="188652"/>
            <a:ext cx="6210300" cy="4241800"/>
          </a:xfrm>
          <a:prstGeom prst="rect">
            <a:avLst/>
          </a:prstGeom>
        </p:spPr>
      </p:pic>
      <p:sp>
        <p:nvSpPr>
          <p:cNvPr id="6" name="TextBox 5">
            <a:extLst>
              <a:ext uri="{FF2B5EF4-FFF2-40B4-BE49-F238E27FC236}">
                <a16:creationId xmlns:a16="http://schemas.microsoft.com/office/drawing/2014/main" id="{46014806-F337-1825-00FD-96DC024CAD7E}"/>
              </a:ext>
            </a:extLst>
          </p:cNvPr>
          <p:cNvSpPr txBox="1"/>
          <p:nvPr/>
        </p:nvSpPr>
        <p:spPr>
          <a:xfrm>
            <a:off x="-40602" y="1852610"/>
            <a:ext cx="4612046" cy="1169551"/>
          </a:xfrm>
          <a:prstGeom prst="rect">
            <a:avLst/>
          </a:prstGeom>
          <a:noFill/>
        </p:spPr>
        <p:txBody>
          <a:bodyPr wrap="square">
            <a:spAutoFit/>
          </a:bodyPr>
          <a:lstStyle/>
          <a:p>
            <a:r>
              <a:rPr lang="en-US" sz="1400" dirty="0"/>
              <a:t>X = π </a:t>
            </a:r>
            <a:r>
              <a:rPr lang="en-US" sz="1400" dirty="0" err="1"/>
              <a:t>course_id←course_id</a:t>
            </a:r>
            <a:r>
              <a:rPr lang="en-US" sz="1400" dirty="0"/>
              <a:t> (</a:t>
            </a:r>
            <a:r>
              <a:rPr lang="en-US" sz="1400" dirty="0" err="1"/>
              <a:t>σ</a:t>
            </a:r>
            <a:r>
              <a:rPr lang="en-US" sz="1400" dirty="0"/>
              <a:t> </a:t>
            </a:r>
            <a:r>
              <a:rPr lang="en-US" sz="1400" dirty="0" err="1"/>
              <a:t>dept_name</a:t>
            </a:r>
            <a:r>
              <a:rPr lang="en-US" sz="1400" dirty="0"/>
              <a:t>='History' (course))</a:t>
            </a:r>
          </a:p>
          <a:p>
            <a:endParaRPr lang="en-US" sz="1400" dirty="0"/>
          </a:p>
          <a:p>
            <a:r>
              <a:rPr lang="en-US" sz="1400" dirty="0"/>
              <a:t>Y = π ID←ID, </a:t>
            </a:r>
            <a:r>
              <a:rPr lang="en-US" sz="1400" dirty="0" err="1"/>
              <a:t>course_id←course_id</a:t>
            </a:r>
            <a:r>
              <a:rPr lang="en-US" sz="1400" dirty="0"/>
              <a:t> (student ⨝ takes)</a:t>
            </a:r>
          </a:p>
          <a:p>
            <a:endParaRPr lang="en-US" sz="1400" dirty="0"/>
          </a:p>
          <a:p>
            <a:r>
              <a:rPr lang="en-US" sz="1400" dirty="0"/>
              <a:t>Y ÷ X</a:t>
            </a:r>
          </a:p>
        </p:txBody>
      </p:sp>
      <p:sp>
        <p:nvSpPr>
          <p:cNvPr id="7" name="TextBox 6">
            <a:extLst>
              <a:ext uri="{FF2B5EF4-FFF2-40B4-BE49-F238E27FC236}">
                <a16:creationId xmlns:a16="http://schemas.microsoft.com/office/drawing/2014/main" id="{023F9C2E-6F1B-1AFC-E584-FF5555E01308}"/>
              </a:ext>
            </a:extLst>
          </p:cNvPr>
          <p:cNvSpPr txBox="1"/>
          <p:nvPr/>
        </p:nvSpPr>
        <p:spPr>
          <a:xfrm>
            <a:off x="600796" y="1483278"/>
            <a:ext cx="1527278" cy="369332"/>
          </a:xfrm>
          <a:prstGeom prst="rect">
            <a:avLst/>
          </a:prstGeom>
          <a:noFill/>
        </p:spPr>
        <p:txBody>
          <a:bodyPr wrap="none" rtlCol="0">
            <a:spAutoFit/>
          </a:bodyPr>
          <a:lstStyle/>
          <a:p>
            <a:r>
              <a:rPr lang="en-US" dirty="0"/>
              <a:t>Relax Example</a:t>
            </a:r>
          </a:p>
        </p:txBody>
      </p:sp>
    </p:spTree>
    <p:extLst>
      <p:ext uri="{BB962C8B-B14F-4D97-AF65-F5344CB8AC3E}">
        <p14:creationId xmlns:p14="http://schemas.microsoft.com/office/powerpoint/2010/main" val="3163607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202C5-BEC8-48AA-0BC9-6B7B3C3DFDD9}"/>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5180AC-72D3-22AA-7B33-3DA4843179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E11D993-371E-86C5-8767-2A5B2A8289F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B0ED8426-E272-A81F-008A-8941E23CF7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5F9789BD-5BDC-4913-0672-828B52926820}"/>
              </a:ext>
            </a:extLst>
          </p:cNvPr>
          <p:cNvSpPr txBox="1">
            <a:spLocks noChangeArrowheads="1"/>
          </p:cNvSpPr>
          <p:nvPr/>
        </p:nvSpPr>
        <p:spPr bwMode="auto">
          <a:xfrm>
            <a:off x="0" y="169458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dirty="0">
                <a:solidFill>
                  <a:schemeClr val="bg1"/>
                </a:solidFill>
              </a:rPr>
              <a:t>SQL</a:t>
            </a:r>
          </a:p>
        </p:txBody>
      </p:sp>
      <p:sp>
        <p:nvSpPr>
          <p:cNvPr id="9" name="TextBox 9">
            <a:extLst>
              <a:ext uri="{FF2B5EF4-FFF2-40B4-BE49-F238E27FC236}">
                <a16:creationId xmlns:a16="http://schemas.microsoft.com/office/drawing/2014/main" id="{3BDC2580-DAD2-ED8B-6E03-BE6FF831239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1221140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Types and Functions</a:t>
            </a:r>
          </a:p>
        </p:txBody>
      </p:sp>
      <p:sp>
        <p:nvSpPr>
          <p:cNvPr id="4" name="TextBox 9">
            <a:extLst>
              <a:ext uri="{FF2B5EF4-FFF2-40B4-BE49-F238E27FC236}">
                <a16:creationId xmlns:a16="http://schemas.microsoft.com/office/drawing/2014/main" id="{0B32C3C1-757E-6952-AFC8-6F446BCBB97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56B47-D424-6F44-C2B8-BA7B6ADF529B}"/>
              </a:ext>
            </a:extLst>
          </p:cNvPr>
          <p:cNvSpPr>
            <a:spLocks noGrp="1"/>
          </p:cNvSpPr>
          <p:nvPr>
            <p:ph type="title"/>
          </p:nvPr>
        </p:nvSpPr>
        <p:spPr/>
        <p:txBody>
          <a:bodyPr/>
          <a:lstStyle/>
          <a:p>
            <a:r>
              <a:rPr lang="en-US" dirty="0"/>
              <a:t>Functions</a:t>
            </a:r>
          </a:p>
        </p:txBody>
      </p:sp>
      <p:pic>
        <p:nvPicPr>
          <p:cNvPr id="4" name="Picture 3">
            <a:extLst>
              <a:ext uri="{FF2B5EF4-FFF2-40B4-BE49-F238E27FC236}">
                <a16:creationId xmlns:a16="http://schemas.microsoft.com/office/drawing/2014/main" id="{40BE2C8C-8265-DEAE-C43A-FEAA4CBD13E2}"/>
              </a:ext>
            </a:extLst>
          </p:cNvPr>
          <p:cNvPicPr>
            <a:picLocks noChangeAspect="1"/>
          </p:cNvPicPr>
          <p:nvPr/>
        </p:nvPicPr>
        <p:blipFill>
          <a:blip r:embed="rId2"/>
          <a:stretch>
            <a:fillRect/>
          </a:stretch>
        </p:blipFill>
        <p:spPr>
          <a:xfrm>
            <a:off x="990600" y="461432"/>
            <a:ext cx="6477000" cy="4233139"/>
          </a:xfrm>
          <a:prstGeom prst="rect">
            <a:avLst/>
          </a:prstGeom>
        </p:spPr>
      </p:pic>
    </p:spTree>
    <p:extLst>
      <p:ext uri="{BB962C8B-B14F-4D97-AF65-F5344CB8AC3E}">
        <p14:creationId xmlns:p14="http://schemas.microsoft.com/office/powerpoint/2010/main" val="2348681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76E4D-D04A-4354-E8E0-6CB890C4094B}"/>
              </a:ext>
            </a:extLst>
          </p:cNvPr>
          <p:cNvSpPr>
            <a:spLocks noGrp="1"/>
          </p:cNvSpPr>
          <p:nvPr>
            <p:ph idx="1"/>
          </p:nvPr>
        </p:nvSpPr>
        <p:spPr/>
        <p:txBody>
          <a:bodyPr/>
          <a:lstStyle/>
          <a:p>
            <a:r>
              <a:rPr lang="en-US" dirty="0"/>
              <a:t>Exam 1</a:t>
            </a:r>
          </a:p>
          <a:p>
            <a:pPr lvl="1"/>
            <a:r>
              <a:rPr lang="en-US" dirty="0"/>
              <a:t>Makeup</a:t>
            </a:r>
          </a:p>
          <a:p>
            <a:pPr lvl="2"/>
            <a:r>
              <a:rPr lang="en-US" dirty="0"/>
              <a:t>I posted instructions for makeup exam on Ed.</a:t>
            </a:r>
          </a:p>
          <a:p>
            <a:pPr lvl="2"/>
            <a:r>
              <a:rPr lang="en-US" dirty="0"/>
              <a:t>You must take the exam </a:t>
            </a:r>
            <a:r>
              <a:rPr lang="en-US" i="1" dirty="0"/>
              <a:t>in person.</a:t>
            </a:r>
            <a:endParaRPr lang="en-US" dirty="0"/>
          </a:p>
          <a:p>
            <a:pPr lvl="2"/>
            <a:r>
              <a:rPr lang="en-US" dirty="0"/>
              <a:t>I strongly encourage people to take the exam on the afternoon of Sunday, 12-October when I am on campus. I will publish the exact time as soon as I know.</a:t>
            </a:r>
          </a:p>
          <a:p>
            <a:pPr lvl="2"/>
            <a:r>
              <a:rPr lang="en-US" dirty="0"/>
              <a:t>If you cannot take the exam on Sunday, you must arrange to take the exam with a TA in person in office hours. You are responsible for arranging with a TA.</a:t>
            </a:r>
          </a:p>
          <a:p>
            <a:pPr lvl="2"/>
            <a:r>
              <a:rPr lang="en-US" dirty="0"/>
              <a:t>Your deadline is the start of class on 17-Oct.</a:t>
            </a:r>
          </a:p>
          <a:p>
            <a:pPr lvl="1"/>
            <a:r>
              <a:rPr lang="en-US" dirty="0"/>
              <a:t>Grading: We are grading this weekend </a:t>
            </a:r>
            <a:r>
              <a:rPr lang="en-US"/>
              <a:t>and early next week.</a:t>
            </a:r>
            <a:endParaRPr lang="en-US" dirty="0"/>
          </a:p>
          <a:p>
            <a:r>
              <a:rPr lang="en-US" dirty="0"/>
              <a:t>Homework 3 will come out the weekend of 18-October.</a:t>
            </a:r>
            <a:br>
              <a:rPr lang="en-US" dirty="0"/>
            </a:br>
            <a:r>
              <a:rPr lang="en-US" dirty="0"/>
              <a:t>You will have two weeks to complete.</a:t>
            </a:r>
          </a:p>
          <a:p>
            <a:pPr lvl="1"/>
            <a:endParaRPr lang="en-US" dirty="0"/>
          </a:p>
        </p:txBody>
      </p:sp>
      <p:sp>
        <p:nvSpPr>
          <p:cNvPr id="3" name="Title 2">
            <a:extLst>
              <a:ext uri="{FF2B5EF4-FFF2-40B4-BE49-F238E27FC236}">
                <a16:creationId xmlns:a16="http://schemas.microsoft.com/office/drawing/2014/main" id="{27CAC387-BE61-BD58-534A-83249D87EB15}"/>
              </a:ext>
            </a:extLst>
          </p:cNvPr>
          <p:cNvSpPr>
            <a:spLocks noGrp="1"/>
          </p:cNvSpPr>
          <p:nvPr>
            <p:ph type="title"/>
          </p:nvPr>
        </p:nvSpPr>
        <p:spPr/>
        <p:txBody>
          <a:bodyPr/>
          <a:lstStyle/>
          <a:p>
            <a:r>
              <a:rPr lang="en-US" dirty="0"/>
              <a:t>Course Updates</a:t>
            </a:r>
          </a:p>
        </p:txBody>
      </p:sp>
    </p:spTree>
    <p:extLst>
      <p:ext uri="{BB962C8B-B14F-4D97-AF65-F5344CB8AC3E}">
        <p14:creationId xmlns:p14="http://schemas.microsoft.com/office/powerpoint/2010/main" val="943039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DE982-1302-C4CF-4A03-8D9C05EEEBF6}"/>
              </a:ext>
            </a:extLst>
          </p:cNvPr>
          <p:cNvSpPr>
            <a:spLocks noGrp="1"/>
          </p:cNvSpPr>
          <p:nvPr>
            <p:ph type="title"/>
          </p:nvPr>
        </p:nvSpPr>
        <p:spPr/>
        <p:txBody>
          <a:bodyPr/>
          <a:lstStyle/>
          <a:p>
            <a:r>
              <a:rPr lang="en-US" dirty="0"/>
              <a:t>Functions</a:t>
            </a:r>
          </a:p>
        </p:txBody>
      </p:sp>
      <p:pic>
        <p:nvPicPr>
          <p:cNvPr id="1026" name="Picture 2">
            <a:extLst>
              <a:ext uri="{FF2B5EF4-FFF2-40B4-BE49-F238E27FC236}">
                <a16:creationId xmlns:a16="http://schemas.microsoft.com/office/drawing/2014/main" id="{2A5B0187-51A4-7746-AF38-D5542C234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7150"/>
            <a:ext cx="6400800" cy="4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9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C5222-1520-7C9B-7361-D6C12C7C3F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E032BB-B6A1-DE46-E269-BC674D838B69}"/>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E657E561-E7BE-9965-ACC2-C268140D3679}"/>
              </a:ext>
            </a:extLst>
          </p:cNvPr>
          <p:cNvPicPr>
            <a:picLocks noChangeAspect="1"/>
          </p:cNvPicPr>
          <p:nvPr/>
        </p:nvPicPr>
        <p:blipFill>
          <a:blip r:embed="rId2"/>
          <a:stretch>
            <a:fillRect/>
          </a:stretch>
        </p:blipFill>
        <p:spPr>
          <a:xfrm>
            <a:off x="2031761" y="133350"/>
            <a:ext cx="6808730" cy="4438151"/>
          </a:xfrm>
          <a:prstGeom prst="rect">
            <a:avLst/>
          </a:prstGeom>
        </p:spPr>
      </p:pic>
    </p:spTree>
    <p:extLst>
      <p:ext uri="{BB962C8B-B14F-4D97-AF65-F5344CB8AC3E}">
        <p14:creationId xmlns:p14="http://schemas.microsoft.com/office/powerpoint/2010/main" val="2260983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987A25-F1BE-BC72-D60A-08D3D534C4F8}"/>
              </a:ext>
            </a:extLst>
          </p:cNvPr>
          <p:cNvSpPr>
            <a:spLocks noGrp="1"/>
          </p:cNvSpPr>
          <p:nvPr>
            <p:ph idx="1"/>
          </p:nvPr>
        </p:nvSpPr>
        <p:spPr/>
        <p:txBody>
          <a:bodyPr/>
          <a:lstStyle/>
          <a:p>
            <a:r>
              <a:rPr lang="en-US" dirty="0"/>
              <a:t>The are dozens if not hundreds of standard functions in SQL.</a:t>
            </a:r>
          </a:p>
          <a:p>
            <a:r>
              <a:rPr lang="en-US" dirty="0"/>
              <a:t>All DBMS implementations have product specific functions.</a:t>
            </a:r>
          </a:p>
          <a:p>
            <a:r>
              <a:rPr lang="en-US" dirty="0"/>
              <a:t>General rule:</a:t>
            </a:r>
          </a:p>
          <a:p>
            <a:pPr lvl="1"/>
            <a:r>
              <a:rPr lang="en-US" dirty="0"/>
              <a:t>If you have to do something, ask yourself</a:t>
            </a:r>
          </a:p>
          <a:p>
            <a:pPr lvl="1"/>
            <a:r>
              <a:rPr lang="en-US" dirty="0"/>
              <a:t>Am I the first one who ever had to do this?</a:t>
            </a:r>
          </a:p>
          <a:p>
            <a:pPr lvl="1"/>
            <a:r>
              <a:rPr lang="en-US" dirty="0"/>
              <a:t>If the answer is “No,” then ask Dr. Google/</a:t>
            </a:r>
            <a:r>
              <a:rPr lang="en-US" dirty="0" err="1"/>
              <a:t>ChatGPT</a:t>
            </a:r>
            <a:r>
              <a:rPr lang="en-US" dirty="0"/>
              <a:t>.</a:t>
            </a:r>
          </a:p>
          <a:p>
            <a:pPr lvl="1"/>
            <a:r>
              <a:rPr lang="en-US" dirty="0"/>
              <a:t>If the answer is Yes,” ask yourself, “Am I sure this is a good idea.”</a:t>
            </a:r>
          </a:p>
          <a:p>
            <a:r>
              <a:rPr lang="en-US" dirty="0"/>
              <a:t>The functions are useful and straightforward.</a:t>
            </a:r>
          </a:p>
          <a:p>
            <a:r>
              <a:rPr lang="en-US" dirty="0"/>
              <a:t>Some examples </a:t>
            </a:r>
            <a:r>
              <a:rPr lang="en-US" dirty="0">
                <a:sym typeface="Wingdings" pitchFamily="2" charset="2"/>
              </a:rPr>
              <a:t> To the notebook we go, </a:t>
            </a:r>
            <a:r>
              <a:rPr lang="en-US" dirty="0" err="1">
                <a:sym typeface="Wingdings" pitchFamily="2" charset="2"/>
              </a:rPr>
              <a:t>yo</a:t>
            </a:r>
            <a:r>
              <a:rPr lang="en-US" dirty="0">
                <a:sym typeface="Wingdings" pitchFamily="2" charset="2"/>
              </a:rPr>
              <a:t> ho!</a:t>
            </a:r>
            <a:endParaRPr lang="en-US" dirty="0"/>
          </a:p>
        </p:txBody>
      </p:sp>
      <p:sp>
        <p:nvSpPr>
          <p:cNvPr id="3" name="Title 2">
            <a:extLst>
              <a:ext uri="{FF2B5EF4-FFF2-40B4-BE49-F238E27FC236}">
                <a16:creationId xmlns:a16="http://schemas.microsoft.com/office/drawing/2014/main" id="{E07D0FEF-ACD9-99AC-905D-79B4F92EEE29}"/>
              </a:ext>
            </a:extLst>
          </p:cNvPr>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1763772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0DE4D-DB5C-79B8-3471-27A81E5174C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AC0D9593-859C-BE83-9F5C-EA8127D1B6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373EA18-BC73-5ABF-B1F7-247C15FE306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391F29CF-3FAB-9AD3-22FF-A1A6EE4409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FB2C31C0-0E46-9ED6-7CE0-766F6A52E522}"/>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p>
        </p:txBody>
      </p:sp>
      <p:sp>
        <p:nvSpPr>
          <p:cNvPr id="4" name="TextBox 9">
            <a:extLst>
              <a:ext uri="{FF2B5EF4-FFF2-40B4-BE49-F238E27FC236}">
                <a16:creationId xmlns:a16="http://schemas.microsoft.com/office/drawing/2014/main" id="{FE34F9B8-FD04-8AD3-09D1-948CE53F9469}"/>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706359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noChangeArrowheads="1"/>
          </p:cNvSpPr>
          <p:nvPr>
            <p:ph idx="1"/>
          </p:nvPr>
        </p:nvSpPr>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
        <p:nvSpPr>
          <p:cNvPr id="3" name="Rounded Rectangle 2">
            <a:extLst>
              <a:ext uri="{FF2B5EF4-FFF2-40B4-BE49-F238E27FC236}">
                <a16:creationId xmlns:a16="http://schemas.microsoft.com/office/drawing/2014/main" id="{FD426261-3273-1DBB-7A07-91CEDC821658}"/>
              </a:ext>
            </a:extLst>
          </p:cNvPr>
          <p:cNvSpPr/>
          <p:nvPr/>
        </p:nvSpPr>
        <p:spPr bwMode="auto">
          <a:xfrm>
            <a:off x="5943600" y="3790950"/>
            <a:ext cx="2438400" cy="9906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Helvetica" charset="0"/>
              </a:rPr>
              <a:t>Show performance in</a:t>
            </a:r>
            <a:br>
              <a:rPr kumimoji="0" lang="en-US" sz="1600" b="0" i="0" u="none" strike="noStrike" cap="none" normalizeH="0" baseline="0" dirty="0">
                <a:ln>
                  <a:noFill/>
                </a:ln>
                <a:solidFill>
                  <a:schemeClr val="tx1"/>
                </a:solidFill>
                <a:effectLst/>
                <a:latin typeface="Helvetica" charset="0"/>
              </a:rPr>
            </a:br>
            <a:r>
              <a:rPr kumimoji="0" lang="en-US" sz="1600" b="0" i="0" u="none" strike="noStrike" cap="none" normalizeH="0" baseline="0" dirty="0">
                <a:ln>
                  <a:noFill/>
                </a:ln>
                <a:solidFill>
                  <a:schemeClr val="tx1"/>
                </a:solidFill>
                <a:effectLst/>
                <a:latin typeface="Helvetica" charset="0"/>
              </a:rPr>
              <a:t>Notebook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02394-2CE0-41CD-EAF9-0E0BBFA5AAE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E25E18BC-4934-F1C7-313B-365A872884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6C847B9D-18DE-B34F-6672-EF5DBB09403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4E85DB4A-F714-CD7C-95F3-853D190B15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64DFDED1-B586-906E-91CF-6B9A91F2B2A5}"/>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and Trigger</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4" name="TextBox 9">
            <a:extLst>
              <a:ext uri="{FF2B5EF4-FFF2-40B4-BE49-F238E27FC236}">
                <a16:creationId xmlns:a16="http://schemas.microsoft.com/office/drawing/2014/main" id="{DCF7B901-5439-86E0-899E-8A72AE5B8CE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378356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CC5A-9BF8-71FB-ED3B-51CF539B8AEE}"/>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6BC1E514-97A7-E8FB-4126-BD7902F049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D365A94-4C0D-DDFF-5C0E-E9105F96251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8A430086-94A7-4117-7E0B-9853F06999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F994A1DE-85B8-1250-7071-8F232E7004A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Codd’s 12 Rules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A8A15425-3B6D-754C-327D-DE7007F3EBBA}"/>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W4111_002_2025_1 -  Lecture 6: ER(5), Relational(5), SQL(5)			© Donald F. Ferguson, 2025</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041252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12" name="TextBox 9">
            <a:extLst>
              <a:ext uri="{FF2B5EF4-FFF2-40B4-BE49-F238E27FC236}">
                <a16:creationId xmlns:a16="http://schemas.microsoft.com/office/drawing/2014/main" id="{4CE0C69E-5E62-9D05-9ADA-475AB52900D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295661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2" name="TextBox 9">
            <a:extLst>
              <a:ext uri="{FF2B5EF4-FFF2-40B4-BE49-F238E27FC236}">
                <a16:creationId xmlns:a16="http://schemas.microsoft.com/office/drawing/2014/main" id="{D00E776C-DF46-3BBB-23C2-1C7948C071A1}"/>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839415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2" name="TextBox 9">
            <a:extLst>
              <a:ext uri="{FF2B5EF4-FFF2-40B4-BE49-F238E27FC236}">
                <a16:creationId xmlns:a16="http://schemas.microsoft.com/office/drawing/2014/main" id="{9EC860EB-255D-E9FE-5877-891738532BFE}"/>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82762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
        <p:nvSpPr>
          <p:cNvPr id="2" name="TextBox 1">
            <a:extLst>
              <a:ext uri="{FF2B5EF4-FFF2-40B4-BE49-F238E27FC236}">
                <a16:creationId xmlns:a16="http://schemas.microsoft.com/office/drawing/2014/main" id="{2F86147B-7137-C9A0-34F3-1871B5B23188}"/>
              </a:ext>
            </a:extLst>
          </p:cNvPr>
          <p:cNvSpPr txBox="1"/>
          <p:nvPr/>
        </p:nvSpPr>
        <p:spPr>
          <a:xfrm>
            <a:off x="304800" y="2876550"/>
            <a:ext cx="1978298"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X on 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before delete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insert</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update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	after delete</a:t>
            </a:r>
          </a:p>
        </p:txBody>
      </p:sp>
    </p:spTree>
    <p:extLst>
      <p:ext uri="{BB962C8B-B14F-4D97-AF65-F5344CB8AC3E}">
        <p14:creationId xmlns:p14="http://schemas.microsoft.com/office/powerpoint/2010/main" val="29763802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Relational Model</a:t>
            </a:r>
          </a:p>
        </p:txBody>
      </p:sp>
      <p:sp>
        <p:nvSpPr>
          <p:cNvPr id="25602" name="Rectangle 3"/>
          <p:cNvSpPr>
            <a:spLocks noGrp="1" noChangeArrowheads="1"/>
          </p:cNvSpPr>
          <p:nvPr>
            <p:ph idx="1"/>
          </p:nvPr>
        </p:nvSpPr>
        <p:spPr>
          <a:xfrm>
            <a:off x="1719262" y="893495"/>
            <a:ext cx="5943410" cy="1118186"/>
          </a:xfrm>
        </p:spPr>
        <p:txBody>
          <a:bodyPr/>
          <a:lstStyle/>
          <a:p>
            <a:r>
              <a:rPr lang="en-US" altLang="en-US" dirty="0"/>
              <a:t>All the data is stored in various tables.</a:t>
            </a:r>
          </a:p>
          <a:p>
            <a:r>
              <a:rPr lang="en-US" altLang="en-US" dirty="0"/>
              <a:t>Example of tabular data in the relational model</a:t>
            </a:r>
          </a:p>
        </p:txBody>
      </p:sp>
      <p:sp>
        <p:nvSpPr>
          <p:cNvPr id="25603" name="Line 31"/>
          <p:cNvSpPr>
            <a:spLocks noChangeShapeType="1"/>
          </p:cNvSpPr>
          <p:nvPr/>
        </p:nvSpPr>
        <p:spPr bwMode="auto">
          <a:xfrm flipH="1">
            <a:off x="5127463" y="1717073"/>
            <a:ext cx="482204" cy="3589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4" name="Text Box 32"/>
          <p:cNvSpPr txBox="1">
            <a:spLocks noChangeArrowheads="1"/>
          </p:cNvSpPr>
          <p:nvPr/>
        </p:nvSpPr>
        <p:spPr bwMode="auto">
          <a:xfrm>
            <a:off x="5298520" y="1509725"/>
            <a:ext cx="6399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Columns</a:t>
            </a:r>
          </a:p>
        </p:txBody>
      </p:sp>
      <p:sp>
        <p:nvSpPr>
          <p:cNvPr id="25605" name="Line 33"/>
          <p:cNvSpPr>
            <a:spLocks noChangeShapeType="1"/>
          </p:cNvSpPr>
          <p:nvPr/>
        </p:nvSpPr>
        <p:spPr bwMode="auto">
          <a:xfrm flipH="1">
            <a:off x="4575216" y="1714857"/>
            <a:ext cx="849214" cy="350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25606" name="Picture 37" descr="1"/>
          <p:cNvPicPr>
            <a:picLocks noChangeAspect="1" noChangeArrowheads="1"/>
          </p:cNvPicPr>
          <p:nvPr/>
        </p:nvPicPr>
        <p:blipFill>
          <a:blip r:embed="rId3">
            <a:extLst>
              <a:ext uri="{28A0092B-C50C-407E-A947-70E740481C1C}">
                <a14:useLocalDpi xmlns:a14="http://schemas.microsoft.com/office/drawing/2010/main" val="0"/>
              </a:ext>
            </a:extLst>
          </a:blip>
          <a:srcRect b="43330"/>
          <a:stretch>
            <a:fillRect/>
          </a:stretch>
        </p:blipFill>
        <p:spPr bwMode="auto">
          <a:xfrm>
            <a:off x="1712185" y="2140713"/>
            <a:ext cx="3943732" cy="267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38"/>
          <p:cNvSpPr txBox="1">
            <a:spLocks noChangeArrowheads="1"/>
          </p:cNvSpPr>
          <p:nvPr/>
        </p:nvSpPr>
        <p:spPr bwMode="auto">
          <a:xfrm>
            <a:off x="6210278" y="2308894"/>
            <a:ext cx="47320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Rows</a:t>
            </a:r>
          </a:p>
        </p:txBody>
      </p:sp>
      <p:sp>
        <p:nvSpPr>
          <p:cNvPr id="25608" name="Line 39"/>
          <p:cNvSpPr>
            <a:spLocks noChangeShapeType="1"/>
          </p:cNvSpPr>
          <p:nvPr/>
        </p:nvSpPr>
        <p:spPr bwMode="auto">
          <a:xfrm flipH="1">
            <a:off x="5684318" y="2451484"/>
            <a:ext cx="296466" cy="1607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5609" name="Line 40"/>
          <p:cNvSpPr>
            <a:spLocks noChangeShapeType="1"/>
          </p:cNvSpPr>
          <p:nvPr/>
        </p:nvSpPr>
        <p:spPr bwMode="auto">
          <a:xfrm flipH="1">
            <a:off x="5649128" y="2469622"/>
            <a:ext cx="296466" cy="13590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1" name="Picture 2" descr="Edgar F. Cod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4808" y="745040"/>
            <a:ext cx="678943" cy="6417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151904" y="1464207"/>
            <a:ext cx="1040671" cy="334835"/>
          </a:xfrm>
          <a:prstGeom prst="rect">
            <a:avLst/>
          </a:prstGeom>
          <a:noFill/>
        </p:spPr>
        <p:txBody>
          <a:bodyPr wrap="non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Ted Codd</a:t>
            </a:r>
            <a:br>
              <a:rPr kumimoji="0" lang="en-IN" sz="788"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IN" sz="788"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Turing Award 1981</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2" name="TextBox 9">
            <a:extLst>
              <a:ext uri="{FF2B5EF4-FFF2-40B4-BE49-F238E27FC236}">
                <a16:creationId xmlns:a16="http://schemas.microsoft.com/office/drawing/2014/main" id="{F2D3A6F8-F262-C743-7A9D-3FE192C39C37}"/>
              </a:ext>
            </a:extLst>
          </p:cNvPr>
          <p:cNvSpPr txBox="1">
            <a:spLocks noChangeArrowheads="1"/>
          </p:cNvSpPr>
          <p:nvPr/>
        </p:nvSpPr>
        <p:spPr bwMode="auto">
          <a:xfrm>
            <a:off x="0" y="4695825"/>
            <a:ext cx="6781800" cy="65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W4111_002_2025_1 -  Lecture 5: ER(4), Relational(4), SQL(4)			© Donald F. Ferguson, 2025</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000088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003A7C-8AC3-C2DA-26C0-8221C5F8077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p:txBody>
          <a:bodyPr/>
          <a:lstStyle/>
          <a:p>
            <a:pPr marL="0" indent="0">
              <a:buNone/>
            </a:pPr>
            <a:r>
              <a:rPr lang="en-US" sz="1400" dirty="0"/>
              <a:t>A </a:t>
            </a:r>
            <a:r>
              <a:rPr lang="en-US" sz="1400" i="1" dirty="0"/>
              <a:t>trigger</a:t>
            </a:r>
            <a:r>
              <a:rPr lang="en-US" sz="1400" dirty="0"/>
              <a:t> has capabilities like a procedure, except ...</a:t>
            </a:r>
          </a:p>
          <a:p>
            <a:pPr marL="685800" lvl="1"/>
            <a:r>
              <a:rPr lang="en-US" sz="1200" dirty="0"/>
              <a:t>You do not call it. The DB engine calls it before or after an INSERT, UPDATE, DELETE.</a:t>
            </a:r>
          </a:p>
          <a:p>
            <a:pPr marL="685800" lvl="1"/>
            <a:r>
              <a:rPr lang="en-US" sz="1200" dirty="0"/>
              <a:t>The inputs are the list of incoming new, modified rows.</a:t>
            </a:r>
          </a:p>
          <a:p>
            <a:pPr marL="685800" lvl="1"/>
            <a:r>
              <a:rPr lang="en-US" sz="12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2057399" y="1518876"/>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REST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DAF6CDBE-9508-9BFA-C6E1-AF66074CE074}"/>
              </a:ext>
            </a:extLst>
          </p:cNvPr>
          <p:cNvSpPr txBox="1">
            <a:spLocks noChangeArrowheads="1"/>
          </p:cNvSpPr>
          <p:nvPr/>
        </p:nvSpPr>
        <p:spPr bwMode="auto">
          <a:xfrm>
            <a:off x="0" y="4695825"/>
            <a:ext cx="6781800" cy="35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W4111_002_2025_1 -  Lecture 5: ER(4), Relational(4), SQL(4)			© Donald F. Ferguson, 2025</a:t>
            </a:r>
            <a:endParaRPr lang="en-US" altLang="en-US" sz="800" i="1" dirty="0">
              <a:solidFill>
                <a:schemeClr val="bg1"/>
              </a:solidFill>
            </a:endParaRPr>
          </a:p>
        </p:txBody>
      </p:sp>
    </p:spTree>
    <p:extLst>
      <p:ext uri="{BB962C8B-B14F-4D97-AF65-F5344CB8AC3E}">
        <p14:creationId xmlns:p14="http://schemas.microsoft.com/office/powerpoint/2010/main" val="19489518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3BBDAC-FBFF-0949-8AB0-5BB48994E88E}"/>
              </a:ext>
            </a:extLst>
          </p:cNvPr>
          <p:cNvSpPr>
            <a:spLocks noGrp="1"/>
          </p:cNvSpPr>
          <p:nvPr>
            <p:ph idx="1"/>
          </p:nvPr>
        </p:nvSpPr>
        <p:spPr/>
        <p:txBody>
          <a:bodyPr/>
          <a:lstStyle/>
          <a:p>
            <a:pPr marL="0" indent="0">
              <a:buNone/>
            </a:pPr>
            <a:r>
              <a:rPr lang="en-US" sz="1800" dirty="0"/>
              <a:t>Almost any data model has the same core concepts:</a:t>
            </a:r>
          </a:p>
          <a:p>
            <a:r>
              <a:rPr lang="en-US" sz="1800" dirty="0"/>
              <a:t>Types and instances:</a:t>
            </a:r>
          </a:p>
          <a:p>
            <a:pPr lvl="1"/>
            <a:r>
              <a:rPr lang="en-US" sz="1600" dirty="0"/>
              <a:t>Entity Type: A definition of a type of thing with properties and relationships.</a:t>
            </a:r>
          </a:p>
          <a:p>
            <a:pPr lvl="1"/>
            <a:r>
              <a:rPr lang="en-US" sz="1600" dirty="0"/>
              <a:t>Entity Instance: A specific instantiation of the Entity Type</a:t>
            </a:r>
          </a:p>
          <a:p>
            <a:pPr lvl="1"/>
            <a:r>
              <a:rPr lang="en-US" sz="1600" dirty="0"/>
              <a:t>Entity Set Instance: An Entity Type that:</a:t>
            </a:r>
          </a:p>
          <a:p>
            <a:pPr lvl="2"/>
            <a:r>
              <a:rPr lang="en-US" sz="1400" dirty="0"/>
              <a:t>Has properties and relationships like any entity, but ...</a:t>
            </a:r>
          </a:p>
          <a:p>
            <a:pPr lvl="2"/>
            <a:r>
              <a:rPr lang="en-US" sz="1400" dirty="0"/>
              <a:t>Has at least one </a:t>
            </a:r>
            <a:r>
              <a:rPr lang="en-US" sz="1400" i="1" dirty="0"/>
              <a:t>special relationship –</a:t>
            </a:r>
            <a:r>
              <a:rPr lang="en-US" sz="1400" dirty="0"/>
              <a:t> </a:t>
            </a:r>
            <a:r>
              <a:rPr lang="en-US" sz="1400" b="1" i="1" dirty="0"/>
              <a:t>contains.</a:t>
            </a:r>
          </a:p>
          <a:p>
            <a:r>
              <a:rPr lang="en-US" sz="1800" dirty="0"/>
              <a:t>Operations, minimally CRUD, that manipulate entity types and instances:</a:t>
            </a:r>
          </a:p>
          <a:p>
            <a:pPr lvl="1"/>
            <a:r>
              <a:rPr lang="en-US" sz="1600" dirty="0"/>
              <a:t>Create</a:t>
            </a:r>
          </a:p>
          <a:p>
            <a:pPr lvl="1"/>
            <a:r>
              <a:rPr lang="en-US" sz="1600" dirty="0"/>
              <a:t>Retrieve</a:t>
            </a:r>
          </a:p>
          <a:p>
            <a:pPr lvl="1"/>
            <a:r>
              <a:rPr lang="en-US" sz="1600" dirty="0"/>
              <a:t>Update</a:t>
            </a:r>
          </a:p>
          <a:p>
            <a:pPr lvl="1"/>
            <a:r>
              <a:rPr lang="en-US" sz="1600" dirty="0"/>
              <a:t>Delete</a:t>
            </a:r>
          </a:p>
          <a:p>
            <a:pPr lvl="1"/>
            <a:r>
              <a:rPr lang="en-US" sz="1600" dirty="0"/>
              <a:t>Reference/Identify/... ...</a:t>
            </a:r>
          </a:p>
          <a:p>
            <a:pPr lvl="1"/>
            <a:r>
              <a:rPr lang="en-US" sz="1600" dirty="0"/>
              <a:t>Host/database/table/pk</a:t>
            </a:r>
          </a:p>
        </p:txBody>
      </p:sp>
      <p:sp>
        <p:nvSpPr>
          <p:cNvPr id="3" name="Title 2">
            <a:extLst>
              <a:ext uri="{FF2B5EF4-FFF2-40B4-BE49-F238E27FC236}">
                <a16:creationId xmlns:a16="http://schemas.microsoft.com/office/drawing/2014/main" id="{EFD98A04-2FAC-374E-B190-A2830FB42691}"/>
              </a:ext>
            </a:extLst>
          </p:cNvPr>
          <p:cNvSpPr>
            <a:spLocks noGrp="1"/>
          </p:cNvSpPr>
          <p:nvPr>
            <p:ph type="title"/>
          </p:nvPr>
        </p:nvSpPr>
        <p:spPr/>
        <p:txBody>
          <a:bodyPr/>
          <a:lstStyle/>
          <a:p>
            <a:r>
              <a:rPr lang="en-US" dirty="0"/>
              <a:t>Data Modeling Concepts and REST</a:t>
            </a:r>
          </a:p>
        </p:txBody>
      </p:sp>
    </p:spTree>
    <p:extLst>
      <p:ext uri="{BB962C8B-B14F-4D97-AF65-F5344CB8AC3E}">
        <p14:creationId xmlns:p14="http://schemas.microsoft.com/office/powerpoint/2010/main" val="2308454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4" name="Picture 3">
            <a:extLst>
              <a:ext uri="{FF2B5EF4-FFF2-40B4-BE49-F238E27FC236}">
                <a16:creationId xmlns:a16="http://schemas.microsoft.com/office/drawing/2014/main" id="{8B21AAEF-7FFF-60B7-3205-BB079D6E6AB5}"/>
              </a:ext>
            </a:extLst>
          </p:cNvPr>
          <p:cNvPicPr>
            <a:picLocks noChangeAspect="1"/>
          </p:cNvPicPr>
          <p:nvPr/>
        </p:nvPicPr>
        <p:blipFill>
          <a:blip r:embed="rId2"/>
          <a:stretch>
            <a:fillRect/>
          </a:stretch>
        </p:blipFill>
        <p:spPr>
          <a:xfrm>
            <a:off x="685800" y="725594"/>
            <a:ext cx="7772400" cy="3692311"/>
          </a:xfrm>
          <a:prstGeom prst="rect">
            <a:avLst/>
          </a:prstGeom>
        </p:spPr>
      </p:pic>
    </p:spTree>
    <p:extLst>
      <p:ext uri="{BB962C8B-B14F-4D97-AF65-F5344CB8AC3E}">
        <p14:creationId xmlns:p14="http://schemas.microsoft.com/office/powerpoint/2010/main" val="35718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5FF1C-DAA2-5DEF-D24C-407EFE4E91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F3CBF-F373-617C-79C9-CF8CCCBEAF4D}"/>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1357871A-1022-5486-B37E-88863406CDE9}"/>
              </a:ext>
            </a:extLst>
          </p:cNvPr>
          <p:cNvSpPr>
            <a:spLocks noGrp="1"/>
          </p:cNvSpPr>
          <p:nvPr>
            <p:ph idx="1"/>
          </p:nvPr>
        </p:nvSpPr>
        <p:spPr/>
        <p:txBody>
          <a:bodyPr/>
          <a:lstStyle/>
          <a:p>
            <a:pPr marL="0" indent="0">
              <a:buNone/>
            </a:pPr>
            <a:r>
              <a:rPr lang="en-US" sz="1300" b="1" dirty="0"/>
              <a:t>Rule 1: Information Rule</a:t>
            </a:r>
          </a:p>
          <a:p>
            <a:pPr marL="0" indent="0">
              <a:buNone/>
            </a:pPr>
            <a:r>
              <a:rPr lang="en-US" sz="1300" b="1"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7541451-9AAA-DA57-4423-CFDFE0C89A38}"/>
              </a:ext>
            </a:extLst>
          </p:cNvPr>
          <p:cNvSpPr>
            <a:spLocks noGrp="1"/>
          </p:cNvSpPr>
          <p:nvPr>
            <p:ph idx="10"/>
          </p:nvPr>
        </p:nvSpPr>
        <p:spPr>
          <a:prstGeom prst="rect">
            <a:avLst/>
          </a:prstGeom>
        </p:spPr>
        <p:txBody>
          <a:bodyPr/>
          <a:lstStyle/>
          <a:p>
            <a:pPr marL="0" indent="0">
              <a:buNone/>
            </a:pPr>
            <a:r>
              <a:rPr lang="en-US" sz="1300" b="1" dirty="0"/>
              <a:t>Rule 4: Active Online Catalog</a:t>
            </a:r>
          </a:p>
          <a:p>
            <a:pPr marL="0" indent="0">
              <a:buNone/>
            </a:pPr>
            <a:r>
              <a:rPr lang="en-US" sz="1300" b="1"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b="1" dirty="0"/>
              <a:t>Rule 6: View Updating Rule</a:t>
            </a:r>
          </a:p>
          <a:p>
            <a:pPr marL="0" indent="0">
              <a:buNone/>
            </a:pPr>
            <a:r>
              <a:rPr lang="en-US" sz="1300" b="1"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27978353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039087-3B61-85DD-E257-64B6264A3A18}"/>
              </a:ext>
            </a:extLst>
          </p:cNvPr>
          <p:cNvSpPr>
            <a:spLocks noGrp="1"/>
          </p:cNvSpPr>
          <p:nvPr>
            <p:ph type="title"/>
          </p:nvPr>
        </p:nvSpPr>
        <p:spPr/>
        <p:txBody>
          <a:bodyPr/>
          <a:lstStyle/>
          <a:p>
            <a:r>
              <a:rPr lang="en-US" dirty="0"/>
              <a:t>REST </a:t>
            </a:r>
            <a:r>
              <a:rPr lang="en-US" sz="2000" dirty="0"/>
              <a:t>(https://</a:t>
            </a:r>
            <a:r>
              <a:rPr lang="en-US" sz="2000" dirty="0" err="1"/>
              <a:t>www.tutorialspoint.com</a:t>
            </a:r>
            <a:r>
              <a:rPr lang="en-US" sz="2000" dirty="0"/>
              <a:t>/restful/</a:t>
            </a:r>
            <a:r>
              <a:rPr lang="en-US" sz="2000" dirty="0" err="1"/>
              <a:t>restful_introduction.htm</a:t>
            </a:r>
            <a:r>
              <a:rPr lang="en-US" sz="2000" dirty="0"/>
              <a:t>)</a:t>
            </a:r>
            <a:endParaRPr lang="en-US" dirty="0"/>
          </a:p>
        </p:txBody>
      </p:sp>
      <p:pic>
        <p:nvPicPr>
          <p:cNvPr id="2" name="Picture 1">
            <a:extLst>
              <a:ext uri="{FF2B5EF4-FFF2-40B4-BE49-F238E27FC236}">
                <a16:creationId xmlns:a16="http://schemas.microsoft.com/office/drawing/2014/main" id="{8A23EFF9-8BEC-242F-59A5-9A22785EDC87}"/>
              </a:ext>
            </a:extLst>
          </p:cNvPr>
          <p:cNvPicPr>
            <a:picLocks noChangeAspect="1"/>
          </p:cNvPicPr>
          <p:nvPr/>
        </p:nvPicPr>
        <p:blipFill>
          <a:blip r:embed="rId2"/>
          <a:stretch>
            <a:fillRect/>
          </a:stretch>
        </p:blipFill>
        <p:spPr>
          <a:xfrm>
            <a:off x="838200" y="742950"/>
            <a:ext cx="6858000" cy="3814996"/>
          </a:xfrm>
          <a:prstGeom prst="rect">
            <a:avLst/>
          </a:prstGeom>
        </p:spPr>
      </p:pic>
    </p:spTree>
    <p:extLst>
      <p:ext uri="{BB962C8B-B14F-4D97-AF65-F5344CB8AC3E}">
        <p14:creationId xmlns:p14="http://schemas.microsoft.com/office/powerpoint/2010/main" val="38959281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REST and Resources</a:t>
            </a:r>
          </a:p>
        </p:txBody>
      </p:sp>
      <p:pic>
        <p:nvPicPr>
          <p:cNvPr id="4" name="Picture 3">
            <a:extLst>
              <a:ext uri="{FF2B5EF4-FFF2-40B4-BE49-F238E27FC236}">
                <a16:creationId xmlns:a16="http://schemas.microsoft.com/office/drawing/2014/main" id="{E9C97049-A8BD-4943-88DD-9B84458004AF}"/>
              </a:ext>
            </a:extLst>
          </p:cNvPr>
          <p:cNvPicPr>
            <a:picLocks noChangeAspect="1"/>
          </p:cNvPicPr>
          <p:nvPr/>
        </p:nvPicPr>
        <p:blipFill>
          <a:blip r:embed="rId2"/>
          <a:stretch>
            <a:fillRect/>
          </a:stretch>
        </p:blipFill>
        <p:spPr>
          <a:xfrm>
            <a:off x="586595" y="478609"/>
            <a:ext cx="7970809" cy="4191000"/>
          </a:xfrm>
          <a:prstGeom prst="rect">
            <a:avLst/>
          </a:prstGeom>
        </p:spPr>
      </p:pic>
    </p:spTree>
    <p:extLst>
      <p:ext uri="{BB962C8B-B14F-4D97-AF65-F5344CB8AC3E}">
        <p14:creationId xmlns:p14="http://schemas.microsoft.com/office/powerpoint/2010/main" val="4137625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684FE-E2C4-BD4A-9ECC-57DF975CB173}"/>
              </a:ext>
            </a:extLst>
          </p:cNvPr>
          <p:cNvSpPr>
            <a:spLocks noGrp="1"/>
          </p:cNvSpPr>
          <p:nvPr>
            <p:ph type="title"/>
          </p:nvPr>
        </p:nvSpPr>
        <p:spPr/>
        <p:txBody>
          <a:bodyPr/>
          <a:lstStyle/>
          <a:p>
            <a:r>
              <a:rPr lang="en-US" dirty="0"/>
              <a:t>URLs</a:t>
            </a:r>
          </a:p>
        </p:txBody>
      </p:sp>
      <p:pic>
        <p:nvPicPr>
          <p:cNvPr id="2" name="Picture 1">
            <a:extLst>
              <a:ext uri="{FF2B5EF4-FFF2-40B4-BE49-F238E27FC236}">
                <a16:creationId xmlns:a16="http://schemas.microsoft.com/office/drawing/2014/main" id="{B5152171-0140-4948-9F24-6DD2F17D5115}"/>
              </a:ext>
            </a:extLst>
          </p:cNvPr>
          <p:cNvPicPr>
            <a:picLocks noChangeAspect="1"/>
          </p:cNvPicPr>
          <p:nvPr/>
        </p:nvPicPr>
        <p:blipFill>
          <a:blip r:embed="rId2"/>
          <a:stretch>
            <a:fillRect/>
          </a:stretch>
        </p:blipFill>
        <p:spPr>
          <a:xfrm>
            <a:off x="609600" y="535781"/>
            <a:ext cx="7239000" cy="4071938"/>
          </a:xfrm>
          <a:prstGeom prst="rect">
            <a:avLst/>
          </a:prstGeom>
        </p:spPr>
      </p:pic>
    </p:spTree>
    <p:extLst>
      <p:ext uri="{BB962C8B-B14F-4D97-AF65-F5344CB8AC3E}">
        <p14:creationId xmlns:p14="http://schemas.microsoft.com/office/powerpoint/2010/main" val="930407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BD626-276D-4A40-97BB-4CAD7DD5FBA1}"/>
              </a:ext>
            </a:extLst>
          </p:cNvPr>
          <p:cNvSpPr>
            <a:spLocks noGrp="1"/>
          </p:cNvSpPr>
          <p:nvPr>
            <p:ph type="title"/>
          </p:nvPr>
        </p:nvSpPr>
        <p:spPr/>
        <p:txBody>
          <a:bodyPr/>
          <a:lstStyle/>
          <a:p>
            <a:r>
              <a:rPr lang="en-US" dirty="0"/>
              <a:t>Simplistic, Conceptual Mapping (Examples)</a:t>
            </a:r>
          </a:p>
        </p:txBody>
      </p:sp>
      <p:graphicFrame>
        <p:nvGraphicFramePr>
          <p:cNvPr id="4" name="Table 4">
            <a:extLst>
              <a:ext uri="{FF2B5EF4-FFF2-40B4-BE49-F238E27FC236}">
                <a16:creationId xmlns:a16="http://schemas.microsoft.com/office/drawing/2014/main" id="{881CD1BB-2B96-7340-8E52-7798838E9BF5}"/>
              </a:ext>
            </a:extLst>
          </p:cNvPr>
          <p:cNvGraphicFramePr>
            <a:graphicFrameLocks noGrp="1"/>
          </p:cNvGraphicFramePr>
          <p:nvPr/>
        </p:nvGraphicFramePr>
        <p:xfrm>
          <a:off x="76200" y="539750"/>
          <a:ext cx="8915400" cy="3881120"/>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1105482728"/>
                    </a:ext>
                  </a:extLst>
                </a:gridCol>
                <a:gridCol w="3162300">
                  <a:extLst>
                    <a:ext uri="{9D8B030D-6E8A-4147-A177-3AD203B41FA5}">
                      <a16:colId xmlns:a16="http://schemas.microsoft.com/office/drawing/2014/main" val="1740203498"/>
                    </a:ext>
                  </a:extLst>
                </a:gridCol>
                <a:gridCol w="3162300">
                  <a:extLst>
                    <a:ext uri="{9D8B030D-6E8A-4147-A177-3AD203B41FA5}">
                      <a16:colId xmlns:a16="http://schemas.microsoft.com/office/drawing/2014/main" val="1388233871"/>
                    </a:ext>
                  </a:extLst>
                </a:gridCol>
                <a:gridCol w="1295400">
                  <a:extLst>
                    <a:ext uri="{9D8B030D-6E8A-4147-A177-3AD203B41FA5}">
                      <a16:colId xmlns:a16="http://schemas.microsoft.com/office/drawing/2014/main" val="2185306061"/>
                    </a:ext>
                  </a:extLst>
                </a:gridCol>
              </a:tblGrid>
              <a:tr h="370840">
                <a:tc>
                  <a:txBody>
                    <a:bodyPr/>
                    <a:lstStyle/>
                    <a:p>
                      <a:r>
                        <a:rPr lang="en-US" sz="1400" dirty="0"/>
                        <a:t>REST Method</a:t>
                      </a:r>
                    </a:p>
                  </a:txBody>
                  <a:tcPr/>
                </a:tc>
                <a:tc>
                  <a:txBody>
                    <a:bodyPr/>
                    <a:lstStyle/>
                    <a:p>
                      <a:r>
                        <a:rPr lang="en-US" sz="1400" dirty="0"/>
                        <a:t>Resource Path</a:t>
                      </a:r>
                    </a:p>
                  </a:txBody>
                  <a:tcPr/>
                </a:tc>
                <a:tc>
                  <a:txBody>
                    <a:bodyPr/>
                    <a:lstStyle/>
                    <a:p>
                      <a:r>
                        <a:rPr lang="en-US" sz="1400" dirty="0"/>
                        <a:t>Relational Operation</a:t>
                      </a:r>
                    </a:p>
                  </a:txBody>
                  <a:tcPr/>
                </a:tc>
                <a:tc>
                  <a:txBody>
                    <a:bodyPr/>
                    <a:lstStyle/>
                    <a:p>
                      <a:r>
                        <a:rPr lang="en-US" sz="1400" dirty="0"/>
                        <a:t>DB Resource</a:t>
                      </a:r>
                    </a:p>
                  </a:txBody>
                  <a:tcPr/>
                </a:tc>
                <a:extLst>
                  <a:ext uri="{0D108BD9-81ED-4DB2-BD59-A6C34878D82A}">
                    <a16:rowId xmlns:a16="http://schemas.microsoft.com/office/drawing/2014/main" val="2666651282"/>
                  </a:ext>
                </a:extLst>
              </a:tr>
              <a:tr h="370840">
                <a:tc>
                  <a:txBody>
                    <a:bodyPr/>
                    <a:lstStyle/>
                    <a:p>
                      <a:r>
                        <a:rPr lang="en-US" sz="1400" dirty="0"/>
                        <a:t>DELETE</a:t>
                      </a:r>
                    </a:p>
                  </a:txBody>
                  <a:tcPr/>
                </a:tc>
                <a:tc>
                  <a:txBody>
                    <a:bodyPr/>
                    <a:lstStyle/>
                    <a:p>
                      <a:r>
                        <a:rPr lang="en-US" sz="1400" dirty="0"/>
                        <a:t>/people</a:t>
                      </a:r>
                    </a:p>
                  </a:txBody>
                  <a:tcPr/>
                </a:tc>
                <a:tc>
                  <a:txBody>
                    <a:bodyPr/>
                    <a:lstStyle/>
                    <a:p>
                      <a:r>
                        <a:rPr lang="en-US" sz="1400" dirty="0"/>
                        <a:t>DROP TABLE</a:t>
                      </a:r>
                    </a:p>
                  </a:txBody>
                  <a:tcPr/>
                </a:tc>
                <a:tc>
                  <a:txBody>
                    <a:bodyPr/>
                    <a:lstStyle/>
                    <a:p>
                      <a:r>
                        <a:rPr lang="en-US" sz="1400" dirty="0"/>
                        <a:t>people table</a:t>
                      </a:r>
                    </a:p>
                  </a:txBody>
                  <a:tcPr/>
                </a:tc>
                <a:extLst>
                  <a:ext uri="{0D108BD9-81ED-4DB2-BD59-A6C34878D82A}">
                    <a16:rowId xmlns:a16="http://schemas.microsoft.com/office/drawing/2014/main" val="2145860210"/>
                  </a:ext>
                </a:extLst>
              </a:tr>
              <a:tr h="370840">
                <a:tc>
                  <a:txBody>
                    <a:bodyPr/>
                    <a:lstStyle/>
                    <a:p>
                      <a:r>
                        <a:rPr lang="en-US" sz="1400" dirty="0"/>
                        <a:t>POST</a:t>
                      </a:r>
                    </a:p>
                  </a:txBody>
                  <a:tcPr/>
                </a:tc>
                <a:tc>
                  <a:txBody>
                    <a:bodyPr/>
                    <a:lstStyle/>
                    <a:p>
                      <a:r>
                        <a:rPr lang="en-US" sz="1400" dirty="0"/>
                        <a:t>/people</a:t>
                      </a:r>
                      <a:br>
                        <a:rPr lang="en-US" sz="1400" dirty="0"/>
                      </a:br>
                      <a:endParaRPr lang="en-US" sz="1400" dirty="0"/>
                    </a:p>
                  </a:txBody>
                  <a:tcPr/>
                </a:tc>
                <a:tc>
                  <a:txBody>
                    <a:bodyPr/>
                    <a:lstStyle/>
                    <a:p>
                      <a:r>
                        <a:rPr lang="en-US" sz="1400" dirty="0"/>
                        <a:t>INSERT INTO PEOPLE (...) VALUES(...)</a:t>
                      </a:r>
                    </a:p>
                  </a:txBody>
                  <a:tcPr/>
                </a:tc>
                <a:tc>
                  <a:txBody>
                    <a:bodyPr/>
                    <a:lstStyle/>
                    <a:p>
                      <a:r>
                        <a:rPr lang="en-US" sz="1400" dirty="0"/>
                        <a:t>people table</a:t>
                      </a:r>
                      <a:br>
                        <a:rPr lang="en-US" sz="1400" dirty="0"/>
                      </a:br>
                      <a:r>
                        <a:rPr lang="en-US" sz="1400" dirty="0"/>
                        <a:t>people row</a:t>
                      </a:r>
                    </a:p>
                  </a:txBody>
                  <a:tcPr/>
                </a:tc>
                <a:extLst>
                  <a:ext uri="{0D108BD9-81ED-4DB2-BD59-A6C34878D82A}">
                    <a16:rowId xmlns:a16="http://schemas.microsoft.com/office/drawing/2014/main" val="2019342088"/>
                  </a:ext>
                </a:extLst>
              </a:tr>
              <a:tr h="370840">
                <a:tc>
                  <a:txBody>
                    <a:bodyPr/>
                    <a:lstStyle/>
                    <a:p>
                      <a:r>
                        <a:rPr lang="en-US" sz="1400" dirty="0"/>
                        <a:t>GET</a:t>
                      </a:r>
                    </a:p>
                  </a:txBody>
                  <a:tcPr/>
                </a:tc>
                <a:tc>
                  <a:txBody>
                    <a:bodyPr/>
                    <a:lstStyle/>
                    <a:p>
                      <a:r>
                        <a:rPr lang="en-US" sz="1400" dirty="0"/>
                        <a:t>/people/21</a:t>
                      </a:r>
                    </a:p>
                  </a:txBody>
                  <a:tcPr/>
                </a:tc>
                <a:tc>
                  <a:txBody>
                    <a:bodyPr/>
                    <a:lstStyle/>
                    <a:p>
                      <a:r>
                        <a:rPr lang="en-US" sz="1400" dirty="0"/>
                        <a:t>SHOW KEYS FROM people ...;</a:t>
                      </a:r>
                    </a:p>
                    <a:p>
                      <a:endParaRPr lang="en-US" sz="1400" dirty="0"/>
                    </a:p>
                    <a:p>
                      <a:r>
                        <a:rPr lang="en-US" sz="1400" dirty="0"/>
                        <a:t>SELECT * FROM people WHERE</a:t>
                      </a:r>
                      <a:br>
                        <a:rPr lang="en-US" sz="1400" dirty="0"/>
                      </a:br>
                      <a:r>
                        <a:rPr lang="en-US" sz="1400" dirty="0"/>
                        <a:t>     </a:t>
                      </a:r>
                      <a:r>
                        <a:rPr lang="en-US" sz="1400" dirty="0" err="1"/>
                        <a:t>playerID</a:t>
                      </a:r>
                      <a:r>
                        <a:rPr lang="en-US" sz="1400" dirty="0"/>
                        <a:t>= 21</a:t>
                      </a:r>
                    </a:p>
                  </a:txBody>
                  <a:tcPr/>
                </a:tc>
                <a:tc>
                  <a:txBody>
                    <a:bodyPr/>
                    <a:lstStyle/>
                    <a:p>
                      <a:r>
                        <a:rPr lang="en-US" sz="1400" dirty="0"/>
                        <a:t>people row</a:t>
                      </a:r>
                    </a:p>
                  </a:txBody>
                  <a:tcPr/>
                </a:tc>
                <a:extLst>
                  <a:ext uri="{0D108BD9-81ED-4DB2-BD59-A6C34878D82A}">
                    <a16:rowId xmlns:a16="http://schemas.microsoft.com/office/drawing/2014/main" val="2039214742"/>
                  </a:ext>
                </a:extLst>
              </a:tr>
              <a:tr h="370840">
                <a:tc>
                  <a:txBody>
                    <a:bodyPr/>
                    <a:lstStyle/>
                    <a:p>
                      <a:r>
                        <a:rPr lang="en-US" sz="1400" dirty="0"/>
                        <a:t>GET</a:t>
                      </a:r>
                    </a:p>
                  </a:txBody>
                  <a:tcPr/>
                </a:tc>
                <a:tc>
                  <a:txBody>
                    <a:bodyPr/>
                    <a:lstStyle/>
                    <a:p>
                      <a:r>
                        <a:rPr lang="en-US" sz="1400" dirty="0"/>
                        <a:t>/people/21/batting</a:t>
                      </a:r>
                    </a:p>
                  </a:txBody>
                  <a:tcPr/>
                </a:tc>
                <a:tc>
                  <a:txBody>
                    <a:bodyPr/>
                    <a:lstStyle/>
                    <a:p>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p>
                  </a:txBody>
                  <a:tcPr/>
                </a:tc>
                <a:tc>
                  <a:txBody>
                    <a:bodyPr/>
                    <a:lstStyle/>
                    <a:p>
                      <a:endParaRPr lang="en-US" sz="1400"/>
                    </a:p>
                  </a:txBody>
                  <a:tcPr/>
                </a:tc>
                <a:extLst>
                  <a:ext uri="{0D108BD9-81ED-4DB2-BD59-A6C34878D82A}">
                    <a16:rowId xmlns:a16="http://schemas.microsoft.com/office/drawing/2014/main" val="2762068965"/>
                  </a:ext>
                </a:extLst>
              </a:tr>
              <a:tr h="370840">
                <a:tc>
                  <a:txBody>
                    <a:bodyPr/>
                    <a:lstStyle/>
                    <a:p>
                      <a:r>
                        <a:rPr lang="en-US" sz="1400" dirty="0"/>
                        <a:t>GET</a:t>
                      </a:r>
                    </a:p>
                  </a:txBody>
                  <a:tcPr/>
                </a:tc>
                <a:tc>
                  <a:txBody>
                    <a:bodyPr/>
                    <a:lstStyle/>
                    <a:p>
                      <a:r>
                        <a:rPr lang="en-US" sz="1400" dirty="0"/>
                        <a:t>/people/21/batting/2004_1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SELECT batting.* FROM</a:t>
                      </a:r>
                      <a:br>
                        <a:rPr lang="en-US" sz="1400" dirty="0"/>
                      </a:br>
                      <a:r>
                        <a:rPr lang="en-US" sz="1400" dirty="0"/>
                        <a:t>    people JOIN batting USING(</a:t>
                      </a:r>
                      <a:r>
                        <a:rPr lang="en-US" sz="1400" dirty="0" err="1"/>
                        <a:t>playerID</a:t>
                      </a:r>
                      <a:r>
                        <a:rPr lang="en-US" sz="1400" dirty="0"/>
                        <a:t>)</a:t>
                      </a:r>
                      <a:br>
                        <a:rPr lang="en-US" sz="1400" dirty="0"/>
                      </a:br>
                      <a:r>
                        <a:rPr lang="en-US" sz="1400" dirty="0"/>
                        <a:t>WHERE </a:t>
                      </a:r>
                      <a:r>
                        <a:rPr lang="en-US" sz="1400" dirty="0" err="1"/>
                        <a:t>playerID</a:t>
                      </a:r>
                      <a:r>
                        <a:rPr lang="en-US" sz="1400" dirty="0"/>
                        <a:t>=21</a:t>
                      </a:r>
                      <a:br>
                        <a:rPr lang="en-US" sz="1400" dirty="0"/>
                      </a:br>
                      <a:r>
                        <a:rPr lang="en-US" sz="1400" dirty="0"/>
                        <a:t>AND </a:t>
                      </a:r>
                      <a:r>
                        <a:rPr lang="en-US" sz="1400" dirty="0" err="1"/>
                        <a:t>yearID</a:t>
                      </a:r>
                      <a:r>
                        <a:rPr lang="en-US" sz="1400" dirty="0"/>
                        <a:t>=2004 AND stint=1</a:t>
                      </a:r>
                    </a:p>
                  </a:txBody>
                  <a:tcPr/>
                </a:tc>
                <a:tc>
                  <a:txBody>
                    <a:bodyPr/>
                    <a:lstStyle/>
                    <a:p>
                      <a:endParaRPr lang="en-US" sz="1400" dirty="0"/>
                    </a:p>
                  </a:txBody>
                  <a:tcPr/>
                </a:tc>
                <a:extLst>
                  <a:ext uri="{0D108BD9-81ED-4DB2-BD59-A6C34878D82A}">
                    <a16:rowId xmlns:a16="http://schemas.microsoft.com/office/drawing/2014/main" val="2294298711"/>
                  </a:ext>
                </a:extLst>
              </a:tr>
            </a:tbl>
          </a:graphicData>
        </a:graphic>
      </p:graphicFrame>
    </p:spTree>
    <p:extLst>
      <p:ext uri="{BB962C8B-B14F-4D97-AF65-F5344CB8AC3E}">
        <p14:creationId xmlns:p14="http://schemas.microsoft.com/office/powerpoint/2010/main" val="38995815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E0D7BE-6494-83A6-8C98-66AC8FBD0439}"/>
              </a:ext>
            </a:extLst>
          </p:cNvPr>
          <p:cNvSpPr>
            <a:spLocks noGrp="1"/>
          </p:cNvSpPr>
          <p:nvPr>
            <p:ph type="title"/>
          </p:nvPr>
        </p:nvSpPr>
        <p:spPr/>
        <p:txBody>
          <a:bodyPr/>
          <a:lstStyle/>
          <a:p>
            <a:r>
              <a:rPr lang="en-US" dirty="0"/>
              <a:t>Application Architecture</a:t>
            </a:r>
          </a:p>
        </p:txBody>
      </p:sp>
      <p:pic>
        <p:nvPicPr>
          <p:cNvPr id="5" name="Picture 4">
            <a:extLst>
              <a:ext uri="{FF2B5EF4-FFF2-40B4-BE49-F238E27FC236}">
                <a16:creationId xmlns:a16="http://schemas.microsoft.com/office/drawing/2014/main" id="{384BB8DD-B4D4-6818-2523-83256F6228C3}"/>
              </a:ext>
            </a:extLst>
          </p:cNvPr>
          <p:cNvPicPr>
            <a:picLocks noChangeAspect="1"/>
          </p:cNvPicPr>
          <p:nvPr/>
        </p:nvPicPr>
        <p:blipFill>
          <a:blip r:embed="rId2"/>
          <a:stretch>
            <a:fillRect/>
          </a:stretch>
        </p:blipFill>
        <p:spPr>
          <a:xfrm>
            <a:off x="304800" y="666750"/>
            <a:ext cx="7696200" cy="3211114"/>
          </a:xfrm>
          <a:prstGeom prst="rect">
            <a:avLst/>
          </a:prstGeom>
        </p:spPr>
      </p:pic>
    </p:spTree>
    <p:extLst>
      <p:ext uri="{BB962C8B-B14F-4D97-AF65-F5344CB8AC3E}">
        <p14:creationId xmlns:p14="http://schemas.microsoft.com/office/powerpoint/2010/main" val="2605273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89AD-5BC4-D87A-E482-19CFCF4D6A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121AA-DAC0-538F-2036-B21670BB7411}"/>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C0AB99E2-4C9E-D6E3-FC7B-C9D91BEEDE02}"/>
              </a:ext>
            </a:extLst>
          </p:cNvPr>
          <p:cNvSpPr>
            <a:spLocks noGrp="1"/>
          </p:cNvSpPr>
          <p:nvPr>
            <p:ph idx="1"/>
          </p:nvPr>
        </p:nvSpPr>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ABFAED3-A6EE-D6E0-735F-0BF6B9D5F06B}"/>
              </a:ext>
            </a:extLst>
          </p:cNvPr>
          <p:cNvSpPr>
            <a:spLocks noGrp="1"/>
          </p:cNvSpPr>
          <p:nvPr>
            <p:ph idx="10"/>
          </p:nvPr>
        </p:nvSpPr>
        <p:spPr>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978033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8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92411</TotalTime>
  <Words>6315</Words>
  <Application>Microsoft Macintosh PowerPoint</Application>
  <PresentationFormat>On-screen Show (16:9)</PresentationFormat>
  <Paragraphs>645</Paragraphs>
  <Slides>84</Slides>
  <Notes>49</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84</vt:i4>
      </vt:variant>
    </vt:vector>
  </HeadingPairs>
  <TitlesOfParts>
    <vt:vector size="110" baseType="lpstr">
      <vt:lpstr>ＭＳ Ｐゴシック</vt:lpstr>
      <vt:lpstr>Arial</vt:lpstr>
      <vt:lpstr>Calibri</vt:lpstr>
      <vt:lpstr>Helvetica</vt:lpstr>
      <vt:lpstr>JetBrains Mono</vt:lpstr>
      <vt:lpstr>Monotype Sorts</vt:lpstr>
      <vt:lpstr>Museo For Dell</vt:lpstr>
      <vt:lpstr>source-serif-pro</vt:lpstr>
      <vt:lpstr>Symbol</vt:lpstr>
      <vt:lpstr>Tahoma</vt:lpstr>
      <vt:lpstr>Times New Roman</vt:lpstr>
      <vt:lpstr>Webdings</vt:lpstr>
      <vt:lpstr>Wingdings</vt:lpstr>
      <vt:lpstr>Office Theme</vt:lpstr>
      <vt:lpstr>2_db-5-grey</vt:lpstr>
      <vt:lpstr>3_db-5-grey</vt:lpstr>
      <vt:lpstr>1_Office Theme</vt:lpstr>
      <vt:lpstr>4_db-5-grey</vt:lpstr>
      <vt:lpstr>6_db-5-grey</vt:lpstr>
      <vt:lpstr>2_Office Theme</vt:lpstr>
      <vt:lpstr>3_Office Theme</vt:lpstr>
      <vt:lpstr>5_db-5-grey</vt:lpstr>
      <vt:lpstr>8_db-5-grey</vt:lpstr>
      <vt:lpstr>5_Office Theme</vt:lpstr>
      <vt:lpstr>7_db-5-grey</vt:lpstr>
      <vt:lpstr>4_Office Theme</vt:lpstr>
      <vt:lpstr>PowerPoint Presentation</vt:lpstr>
      <vt:lpstr>PowerPoint Presentation</vt:lpstr>
      <vt:lpstr>Contents</vt:lpstr>
      <vt:lpstr>PowerPoint Presentation</vt:lpstr>
      <vt:lpstr>Course Updates</vt:lpstr>
      <vt:lpstr>PowerPoint Presentation</vt:lpstr>
      <vt:lpstr>Relational Model</vt:lpstr>
      <vt:lpstr>Codd’s 12 Rules</vt:lpstr>
      <vt:lpstr>Codd’s 12 Rules</vt:lpstr>
      <vt:lpstr>PowerPoint Presentation</vt:lpstr>
      <vt:lpstr>Rule 1 – Information Rule</vt:lpstr>
      <vt:lpstr>Some Interesting Queries</vt:lpstr>
      <vt:lpstr>Metadata and System Tables</vt:lpstr>
      <vt:lpstr>Data Definition Language (DDL)</vt:lpstr>
      <vt:lpstr>Metadata and Catalog</vt:lpstr>
      <vt:lpstr>Data Dictionary Storage</vt:lpstr>
      <vt:lpstr>Relational Representation of System Metadata</vt:lpstr>
      <vt:lpstr>MySQL Catalog (Information_Schema)</vt:lpstr>
      <vt:lpstr>Switch to Notebook</vt:lpstr>
      <vt:lpstr>PowerPoint Presentation</vt:lpstr>
      <vt:lpstr>Which can theoretically be updated</vt:lpstr>
      <vt:lpstr>PowerPoint Presentation</vt:lpstr>
      <vt:lpstr>PowerPoint Presentation</vt:lpstr>
      <vt:lpstr>Degree of a Relationship Set</vt:lpstr>
      <vt:lpstr>Non-binary Relationship Sets</vt:lpstr>
      <vt:lpstr>Mapping Cardinality Constraints</vt:lpstr>
      <vt:lpstr>Representing Cardinality Constraints in ER Diagram</vt:lpstr>
      <vt:lpstr>One-to-Many Relationship</vt:lpstr>
      <vt:lpstr>Many-to-One Relationships</vt:lpstr>
      <vt:lpstr>Many-to-Many Relationship</vt:lpstr>
      <vt:lpstr>Total and Partial Participation</vt:lpstr>
      <vt:lpstr>Notation for Expressing More Complex Constraints</vt:lpstr>
      <vt:lpstr>PowerPoint Presentation</vt:lpstr>
      <vt:lpstr>Aggregation</vt:lpstr>
      <vt:lpstr>Aggregation (Cont.)</vt:lpstr>
      <vt:lpstr>Aggregation (Cont.)</vt:lpstr>
      <vt:lpstr>Reduction to Relational Schemas</vt:lpstr>
      <vt:lpstr>Let’s Do a More Example in Crow’s Foot</vt:lpstr>
      <vt:lpstr>PowerPoint Presentation</vt:lpstr>
      <vt:lpstr>What are all those other Symbols?</vt:lpstr>
      <vt:lpstr>Thinking about JOINs</vt:lpstr>
      <vt:lpstr>What are all those other Symbols?</vt:lpstr>
      <vt:lpstr>Anti – Join</vt:lpstr>
      <vt:lpstr>Semi-Join</vt:lpstr>
      <vt:lpstr>Group By, Order By</vt:lpstr>
      <vt:lpstr>Division</vt:lpstr>
      <vt:lpstr>PowerPoint Presentation</vt:lpstr>
      <vt:lpstr>PowerPoint Presentation</vt:lpstr>
      <vt:lpstr>Functions</vt:lpstr>
      <vt:lpstr>Functions</vt:lpstr>
      <vt:lpstr>Functions</vt:lpstr>
      <vt:lpstr>Functions</vt:lpstr>
      <vt:lpstr>PowerPoint Presentation</vt:lpstr>
      <vt:lpstr>Index Creation</vt:lpstr>
      <vt:lpstr>Index Creation Example</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Data Modeling Concepts and REST</vt:lpstr>
      <vt:lpstr>REST (https://www.tutorialspoint.com/restful/restful_introduction.htm)</vt:lpstr>
      <vt:lpstr>REST (https://www.tutorialspoint.com/restful/restful_introduction.htm)</vt:lpstr>
      <vt:lpstr>REST and Resources</vt:lpstr>
      <vt:lpstr>URLs</vt:lpstr>
      <vt:lpstr>Simplistic, Conceptual Mapping (Examples)</vt:lpstr>
      <vt:lpstr>Application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620</cp:revision>
  <cp:lastPrinted>2018-11-15T21:01:50Z</cp:lastPrinted>
  <dcterms:created xsi:type="dcterms:W3CDTF">2010-04-12T23:12:02Z</dcterms:created>
  <dcterms:modified xsi:type="dcterms:W3CDTF">2025-10-09T17:52:40Z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